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 id="2147483722" r:id="rId3"/>
    <p:sldMasterId id="2147483734" r:id="rId4"/>
  </p:sldMasterIdLst>
  <p:notesMasterIdLst>
    <p:notesMasterId r:id="rId37"/>
  </p:notesMasterIdLst>
  <p:sldIdLst>
    <p:sldId id="259" r:id="rId5"/>
    <p:sldId id="10197" r:id="rId6"/>
    <p:sldId id="10226" r:id="rId7"/>
    <p:sldId id="10199" r:id="rId8"/>
    <p:sldId id="10227" r:id="rId9"/>
    <p:sldId id="10209" r:id="rId10"/>
    <p:sldId id="10198" r:id="rId11"/>
    <p:sldId id="10228" r:id="rId12"/>
    <p:sldId id="10202" r:id="rId13"/>
    <p:sldId id="10229" r:id="rId14"/>
    <p:sldId id="10204" r:id="rId15"/>
    <p:sldId id="10231" r:id="rId16"/>
    <p:sldId id="10205" r:id="rId17"/>
    <p:sldId id="10230" r:id="rId18"/>
    <p:sldId id="10206" r:id="rId19"/>
    <p:sldId id="10207" r:id="rId20"/>
    <p:sldId id="10210" r:id="rId21"/>
    <p:sldId id="10211" r:id="rId22"/>
    <p:sldId id="10232" r:id="rId23"/>
    <p:sldId id="10213" r:id="rId24"/>
    <p:sldId id="10214" r:id="rId25"/>
    <p:sldId id="10215" r:id="rId26"/>
    <p:sldId id="10216" r:id="rId27"/>
    <p:sldId id="10217" r:id="rId28"/>
    <p:sldId id="10218" r:id="rId29"/>
    <p:sldId id="10219" r:id="rId30"/>
    <p:sldId id="10221" r:id="rId31"/>
    <p:sldId id="10222" r:id="rId32"/>
    <p:sldId id="10225" r:id="rId33"/>
    <p:sldId id="10223" r:id="rId34"/>
    <p:sldId id="10220" r:id="rId35"/>
    <p:sldId id="1022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extLst>
      <p:ext uri="{19B8F6BF-5375-455C-9EA6-DF929625EA0E}">
        <p15:presenceInfo xmlns:p15="http://schemas.microsoft.com/office/powerpoint/2012/main" userId="S::zhyy.sjtu@365.sjtu.edu.cn::7d0604ab-6da0-40cc-8c81-0c2338f7f2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89388" autoAdjust="0"/>
  </p:normalViewPr>
  <p:slideViewPr>
    <p:cSldViewPr snapToGrid="0">
      <p:cViewPr varScale="1">
        <p:scale>
          <a:sx n="114" d="100"/>
          <a:sy n="114" d="100"/>
        </p:scale>
        <p:origin x="1456" y="168"/>
      </p:cViewPr>
      <p:guideLst/>
    </p:cSldViewPr>
  </p:slideViewPr>
  <p:notesTextViewPr>
    <p:cViewPr>
      <p:scale>
        <a:sx n="1" d="1"/>
        <a:sy n="1" d="1"/>
      </p:scale>
      <p:origin x="0" y="0"/>
    </p:cViewPr>
  </p:notesTextViewPr>
  <p:sorterViewPr>
    <p:cViewPr varScale="1">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crosoft YaHei" panose="020B0503020204020204" pitchFamily="34" charset="-122"/>
                <a:ea typeface="Microsoft YaHe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crosoft YaHei" panose="020B0503020204020204" pitchFamily="34" charset="-122"/>
                <a:ea typeface="Microsoft YaHei" panose="020B0503020204020204" pitchFamily="34" charset="-122"/>
              </a:defRPr>
            </a:lvl1pPr>
          </a:lstStyle>
          <a:p>
            <a:fld id="{2F09CCD4-B0A0-4411-AF27-E52F275BA53D}" type="datetimeFigureOut">
              <a:rPr lang="zh-CN" altLang="en-US" smtClean="0"/>
              <a:pPr/>
              <a:t>2024/5/22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crosoft YaHei" panose="020B0503020204020204" pitchFamily="34" charset="-122"/>
                <a:ea typeface="Microsoft YaHe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crosoft YaHei" panose="020B0503020204020204" pitchFamily="34" charset="-122"/>
                <a:ea typeface="Microsoft YaHei" panose="020B0503020204020204" pitchFamily="34" charset="-122"/>
              </a:defRPr>
            </a:lvl1pPr>
          </a:lstStyle>
          <a:p>
            <a:fld id="{B3FB6C25-FFE4-4126-ADF1-3137FE8DB2D2}" type="slidenum">
              <a:rPr lang="zh-CN" altLang="en-US" smtClean="0"/>
              <a:pPr/>
              <a:t>‹#›</a:t>
            </a:fld>
            <a:endParaRPr lang="zh-CN" altLang="en-US" dirty="0"/>
          </a:p>
        </p:txBody>
      </p:sp>
    </p:spTree>
    <p:extLst>
      <p:ext uri="{BB962C8B-B14F-4D97-AF65-F5344CB8AC3E}">
        <p14:creationId xmlns:p14="http://schemas.microsoft.com/office/powerpoint/2010/main" val="230031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2pPr>
    <a:lvl3pPr marL="9144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3pPr>
    <a:lvl4pPr marL="13716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4pPr>
    <a:lvl5pPr marL="18288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4.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5.png"/><Relationship Id="rId4"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2024/5/22</a:t>
            </a:fld>
            <a:endParaRPr lang="zh-CN" altLang="en-US"/>
          </a:p>
        </p:txBody>
      </p:sp>
      <p:pic>
        <p:nvPicPr>
          <p:cNvPr id="9"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4"/>
            <a:ext cx="12192000" cy="3409347"/>
          </a:xfrm>
          <a:prstGeom prst="rect">
            <a:avLst/>
          </a:prstGeom>
        </p:spPr>
      </p:pic>
    </p:spTree>
    <p:extLst>
      <p:ext uri="{BB962C8B-B14F-4D97-AF65-F5344CB8AC3E}">
        <p14:creationId xmlns:p14="http://schemas.microsoft.com/office/powerpoint/2010/main" val="375232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85521"/>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50287760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title" hasCustomPrompt="1"/>
          </p:nvPr>
        </p:nvSpPr>
        <p:spPr>
          <a:xfrm>
            <a:off x="381243" y="3716339"/>
            <a:ext cx="11429516" cy="1523959"/>
          </a:xfrm>
        </p:spPr>
        <p:txBody>
          <a:bodyPr vert="horz" lIns="0" tIns="0" rIns="0" bIns="0" rtlCol="0" anchor="t" anchorCtr="0">
            <a:normAutofit/>
          </a:bodyPr>
          <a:lstStyle>
            <a:lvl1pPr algn="ctr">
              <a:defRPr lang="zh-CN" altLang="en-US" sz="405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3" y="5336850"/>
            <a:ext cx="11429516" cy="761979"/>
          </a:xfrm>
        </p:spPr>
        <p:txBody>
          <a:bodyPr>
            <a:normAutofit/>
          </a:bodyPr>
          <a:lstStyle>
            <a:lvl1pPr marL="0" indent="0" algn="ctr">
              <a:buNone/>
              <a:defRPr sz="2100">
                <a:solidFill>
                  <a:schemeClr val="bg1"/>
                </a:solidFill>
                <a:latin typeface="+mj-ea"/>
                <a:ea typeface="+mj-ea"/>
              </a:defRPr>
            </a:lvl1pPr>
            <a:lvl2pPr marL="457201" indent="0">
              <a:buNone/>
              <a:defRPr sz="2000">
                <a:solidFill>
                  <a:schemeClr val="tx1">
                    <a:tint val="75000"/>
                  </a:schemeClr>
                </a:solidFill>
              </a:defRPr>
            </a:lvl2pPr>
            <a:lvl3pPr marL="914402" indent="0">
              <a:buNone/>
              <a:defRPr sz="1800">
                <a:solidFill>
                  <a:schemeClr val="tx1">
                    <a:tint val="75000"/>
                  </a:schemeClr>
                </a:solidFill>
              </a:defRPr>
            </a:lvl3pPr>
            <a:lvl4pPr marL="1371603" indent="0">
              <a:buNone/>
              <a:defRPr sz="1601">
                <a:solidFill>
                  <a:schemeClr val="tx1">
                    <a:tint val="75000"/>
                  </a:schemeClr>
                </a:solidFill>
              </a:defRPr>
            </a:lvl4pPr>
            <a:lvl5pPr marL="1828803" indent="0">
              <a:buNone/>
              <a:defRPr sz="1601">
                <a:solidFill>
                  <a:schemeClr val="tx1">
                    <a:tint val="75000"/>
                  </a:schemeClr>
                </a:solidFill>
              </a:defRPr>
            </a:lvl5pPr>
            <a:lvl6pPr marL="2286005" indent="0">
              <a:buNone/>
              <a:defRPr sz="1601">
                <a:solidFill>
                  <a:schemeClr val="tx1">
                    <a:tint val="75000"/>
                  </a:schemeClr>
                </a:solidFill>
              </a:defRPr>
            </a:lvl6pPr>
            <a:lvl7pPr marL="2743205" indent="0">
              <a:buNone/>
              <a:defRPr sz="1601">
                <a:solidFill>
                  <a:schemeClr val="tx1">
                    <a:tint val="75000"/>
                  </a:schemeClr>
                </a:solidFill>
              </a:defRPr>
            </a:lvl7pPr>
            <a:lvl8pPr marL="3200405" indent="0">
              <a:buNone/>
              <a:defRPr sz="1601">
                <a:solidFill>
                  <a:schemeClr val="tx1">
                    <a:tint val="75000"/>
                  </a:schemeClr>
                </a:solidFill>
              </a:defRPr>
            </a:lvl8pPr>
            <a:lvl9pPr marL="3657607" indent="0">
              <a:buNone/>
              <a:defRPr sz="1601">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3" y="6237360"/>
            <a:ext cx="11429516" cy="457188"/>
          </a:xfrm>
          <a:prstGeom prst="rect">
            <a:avLst/>
          </a:prstGeom>
        </p:spPr>
        <p:txBody>
          <a:bodyPr vert="horz" lIns="91440" tIns="45720" rIns="91440" bIns="45720" rtlCol="0" anchor="ctr"/>
          <a:lstStyle>
            <a:lvl1pPr algn="ctr">
              <a:defRPr lang="zh-CN" altLang="en-US" sz="1905" smtClean="0">
                <a:solidFill>
                  <a:schemeClr val="bg1"/>
                </a:solidFill>
              </a:defRPr>
            </a:lvl1pPr>
          </a:lstStyle>
          <a:p>
            <a:fld id="{D2032502-F676-4D52-ABE7-5D8167C8AC58}" type="datetimeFigureOut">
              <a:rPr lang="zh-CN" altLang="en-US" smtClean="0"/>
              <a:pPr/>
              <a:t>2024/5/22</a:t>
            </a:fld>
            <a:endParaRPr lang="zh-CN" altLang="en-US"/>
          </a:p>
        </p:txBody>
      </p:sp>
      <p:pic>
        <p:nvPicPr>
          <p:cNvPr id="9"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4"/>
            <a:ext cx="12192000" cy="3409347"/>
          </a:xfrm>
          <a:prstGeom prst="rect">
            <a:avLst/>
          </a:prstGeom>
        </p:spPr>
      </p:pic>
    </p:spTree>
    <p:extLst>
      <p:ext uri="{BB962C8B-B14F-4D97-AF65-F5344CB8AC3E}">
        <p14:creationId xmlns:p14="http://schemas.microsoft.com/office/powerpoint/2010/main" val="1585379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hasCustomPrompt="1"/>
          </p:nvPr>
        </p:nvSpPr>
        <p:spPr>
          <a:xfrm>
            <a:off x="762227" y="3717192"/>
            <a:ext cx="10667548" cy="1333464"/>
          </a:xfrm>
        </p:spPr>
        <p:txBody>
          <a:bodyPr lIns="0" tIns="0" rIns="0" bIns="0" anchor="t" anchorCtr="0">
            <a:normAutofit/>
          </a:bodyPr>
          <a:lstStyle>
            <a:lvl1pPr algn="ctr">
              <a:lnSpc>
                <a:spcPct val="100000"/>
              </a:lnSpc>
              <a:defRPr sz="36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4" y="5387515"/>
            <a:ext cx="5333775"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4" y="6229835"/>
            <a:ext cx="5333775" cy="457188"/>
          </a:xfrm>
          <a:prstGeom prst="rect">
            <a:avLst/>
          </a:prstGeom>
        </p:spPr>
        <p:txBody>
          <a:bodyPr/>
          <a:lstStyle>
            <a:lvl1pPr algn="ctr">
              <a:defRPr sz="1800">
                <a:solidFill>
                  <a:schemeClr val="bg1"/>
                </a:solidFill>
              </a:defRPr>
            </a:lvl1pPr>
          </a:lstStyle>
          <a:p>
            <a:fld id="{D2032502-F676-4D52-ABE7-5D8167C8AC58}" type="datetimeFigureOut">
              <a:rPr lang="zh-CN" altLang="en-US" smtClean="0"/>
              <a:pPr/>
              <a:t>2024/5/22</a:t>
            </a:fld>
            <a:endParaRPr lang="zh-CN" altLang="en-US"/>
          </a:p>
        </p:txBody>
      </p:sp>
      <p:pic>
        <p:nvPicPr>
          <p:cNvPr id="9"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4"/>
            <a:ext cx="12192000" cy="3409347"/>
          </a:xfrm>
          <a:prstGeom prst="rect">
            <a:avLst/>
          </a:prstGeom>
        </p:spPr>
      </p:pic>
      <p:pic>
        <p:nvPicPr>
          <p:cNvPr id="10" name="图片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4118" y="5941839"/>
            <a:ext cx="2723765" cy="720001"/>
          </a:xfrm>
          <a:prstGeom prst="rect">
            <a:avLst/>
          </a:prstGeom>
        </p:spPr>
      </p:pic>
    </p:spTree>
    <p:extLst>
      <p:ext uri="{BB962C8B-B14F-4D97-AF65-F5344CB8AC3E}">
        <p14:creationId xmlns:p14="http://schemas.microsoft.com/office/powerpoint/2010/main" val="1068455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3" y="2699982"/>
            <a:ext cx="3626453" cy="960898"/>
          </a:xfrm>
          <a:prstGeom prst="rect">
            <a:avLst/>
          </a:prstGeom>
        </p:spPr>
      </p:pic>
    </p:spTree>
    <p:extLst>
      <p:ext uri="{BB962C8B-B14F-4D97-AF65-F5344CB8AC3E}">
        <p14:creationId xmlns:p14="http://schemas.microsoft.com/office/powerpoint/2010/main" val="1204142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022451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24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2790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1"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67958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3" y="2"/>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1" y="981343"/>
            <a:ext cx="5524267"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7"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62930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3" y="3"/>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1" y="963897"/>
            <a:ext cx="5524267" cy="571485"/>
          </a:xfrm>
        </p:spPr>
        <p:txBody>
          <a:bodyPr anchor="ctr" anchorCtr="0">
            <a:normAutofit/>
          </a:bodyPr>
          <a:lstStyle>
            <a:lvl1pPr marL="0" indent="0" algn="ctr">
              <a:buNone/>
              <a:defRPr sz="2222" b="1"/>
            </a:lvl1pPr>
            <a:lvl2pPr marL="457201" indent="0">
              <a:buNone/>
              <a:defRPr sz="2000" b="1"/>
            </a:lvl2pPr>
            <a:lvl3pPr marL="914402" indent="0">
              <a:buNone/>
              <a:defRPr sz="1800" b="1"/>
            </a:lvl3pPr>
            <a:lvl4pPr marL="1371603" indent="0">
              <a:buNone/>
              <a:defRPr sz="1601" b="1"/>
            </a:lvl4pPr>
            <a:lvl5pPr marL="1828803" indent="0">
              <a:buNone/>
              <a:defRPr sz="1601" b="1"/>
            </a:lvl5pPr>
            <a:lvl6pPr marL="2286005" indent="0">
              <a:buNone/>
              <a:defRPr sz="1601" b="1"/>
            </a:lvl6pPr>
            <a:lvl7pPr marL="2743205" indent="0">
              <a:buNone/>
              <a:defRPr sz="1601" b="1"/>
            </a:lvl7pPr>
            <a:lvl8pPr marL="3200405" indent="0">
              <a:buNone/>
              <a:defRPr sz="1601" b="1"/>
            </a:lvl8pPr>
            <a:lvl9pPr marL="3657607" indent="0">
              <a:buNone/>
              <a:defRPr sz="1601" b="1"/>
            </a:lvl9pPr>
          </a:lstStyle>
          <a:p>
            <a:pPr lvl="0"/>
            <a:r>
              <a:rPr lang="zh-CN" altLang="en-US" dirty="0"/>
              <a:t>栏目标题</a:t>
            </a:r>
          </a:p>
        </p:txBody>
      </p:sp>
      <p:sp>
        <p:nvSpPr>
          <p:cNvPr id="4" name="内容占位符 3"/>
          <p:cNvSpPr>
            <a:spLocks noGrp="1"/>
          </p:cNvSpPr>
          <p:nvPr>
            <p:ph sz="half" idx="2" hasCustomPrompt="1"/>
          </p:nvPr>
        </p:nvSpPr>
        <p:spPr>
          <a:xfrm>
            <a:off x="381241" y="1737297"/>
            <a:ext cx="5524267" cy="4571877"/>
          </a:xfrm>
        </p:spPr>
        <p:txBody>
          <a:bodyPr>
            <a:normAutofit/>
          </a:bodyPr>
          <a:lstStyle>
            <a:lvl1pPr>
              <a:defRPr sz="1905"/>
            </a:lvl1pPr>
            <a:lvl2pPr>
              <a:defRPr sz="1588"/>
            </a:lvl2pPr>
            <a:lvl3pPr>
              <a:defRPr sz="111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7"/>
            <a:ext cx="5524267" cy="571485"/>
          </a:xfrm>
        </p:spPr>
        <p:txBody>
          <a:bodyPr anchor="ctr" anchorCtr="0">
            <a:normAutofit/>
          </a:bodyPr>
          <a:lstStyle>
            <a:lvl1pPr marL="0" indent="0" algn="ctr">
              <a:buNone/>
              <a:defRPr sz="2222" b="1"/>
            </a:lvl1pPr>
            <a:lvl2pPr marL="457201" indent="0">
              <a:buNone/>
              <a:defRPr sz="2000" b="1"/>
            </a:lvl2pPr>
            <a:lvl3pPr marL="914402" indent="0">
              <a:buNone/>
              <a:defRPr sz="1800" b="1"/>
            </a:lvl3pPr>
            <a:lvl4pPr marL="1371603" indent="0">
              <a:buNone/>
              <a:defRPr sz="1601" b="1"/>
            </a:lvl4pPr>
            <a:lvl5pPr marL="1828803" indent="0">
              <a:buNone/>
              <a:defRPr sz="1601" b="1"/>
            </a:lvl5pPr>
            <a:lvl6pPr marL="2286005" indent="0">
              <a:buNone/>
              <a:defRPr sz="1601" b="1"/>
            </a:lvl6pPr>
            <a:lvl7pPr marL="2743205" indent="0">
              <a:buNone/>
              <a:defRPr sz="1601" b="1"/>
            </a:lvl7pPr>
            <a:lvl8pPr marL="3200405" indent="0">
              <a:buNone/>
              <a:defRPr sz="1601" b="1"/>
            </a:lvl8pPr>
            <a:lvl9pPr marL="3657607" indent="0">
              <a:buNone/>
              <a:defRPr sz="1601" b="1"/>
            </a:lvl9pPr>
          </a:lstStyle>
          <a:p>
            <a:pPr lvl="0"/>
            <a:r>
              <a:rPr lang="zh-CN" altLang="en-US" dirty="0"/>
              <a:t>栏目标题</a:t>
            </a:r>
          </a:p>
        </p:txBody>
      </p:sp>
      <p:sp>
        <p:nvSpPr>
          <p:cNvPr id="6" name="内容占位符 5"/>
          <p:cNvSpPr>
            <a:spLocks noGrp="1"/>
          </p:cNvSpPr>
          <p:nvPr>
            <p:ph sz="quarter" idx="4" hasCustomPrompt="1"/>
          </p:nvPr>
        </p:nvSpPr>
        <p:spPr>
          <a:xfrm>
            <a:off x="6286492" y="1737297"/>
            <a:ext cx="5524267" cy="4571877"/>
          </a:xfrm>
        </p:spPr>
        <p:txBody>
          <a:bodyPr>
            <a:normAutofit/>
          </a:bodyPr>
          <a:lstStyle>
            <a:lvl1pPr>
              <a:defRPr sz="1905"/>
            </a:lvl1pPr>
            <a:lvl2pPr>
              <a:defRPr sz="1588"/>
            </a:lvl2pPr>
            <a:lvl3pPr>
              <a:defRPr sz="111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22214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2024/5/22</a:t>
            </a:fld>
            <a:endParaRPr lang="zh-CN" altLang="en-US"/>
          </a:p>
        </p:txBody>
      </p:sp>
      <p:pic>
        <p:nvPicPr>
          <p:cNvPr id="9"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4"/>
            <a:ext cx="12192000" cy="3409347"/>
          </a:xfrm>
          <a:prstGeom prst="rect">
            <a:avLst/>
          </a:prstGeom>
        </p:spPr>
      </p:pic>
      <p:pic>
        <p:nvPicPr>
          <p:cNvPr id="10" name="图片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351779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555187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2" cstate="print"/>
          <a:stretch>
            <a:fillRect/>
          </a:stretch>
        </p:blipFill>
        <p:spPr>
          <a:xfrm>
            <a:off x="4444644" y="1805994"/>
            <a:ext cx="3302721" cy="2708599"/>
          </a:xfrm>
          <a:prstGeom prst="rect">
            <a:avLst/>
          </a:prstGeom>
        </p:spPr>
      </p:pic>
      <p:cxnSp>
        <p:nvCxnSpPr>
          <p:cNvPr id="10" name="直接连接符 9"/>
          <p:cNvCxnSpPr/>
          <p:nvPr/>
        </p:nvCxnSpPr>
        <p:spPr>
          <a:xfrm>
            <a:off x="431819"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027491"/>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89727" y="6100776"/>
            <a:ext cx="2611396" cy="518469"/>
          </a:xfrm>
          <a:prstGeom prst="rect">
            <a:avLst/>
          </a:prstGeom>
        </p:spPr>
      </p:pic>
      <p:sp>
        <p:nvSpPr>
          <p:cNvPr id="2" name="标题 1"/>
          <p:cNvSpPr>
            <a:spLocks noGrp="1"/>
          </p:cNvSpPr>
          <p:nvPr>
            <p:ph type="title"/>
          </p:nvPr>
        </p:nvSpPr>
        <p:spPr>
          <a:xfrm>
            <a:off x="431803" y="235137"/>
            <a:ext cx="8632687" cy="337358"/>
          </a:xfrm>
          <a:prstGeom prst="rect">
            <a:avLst/>
          </a:prstGeom>
        </p:spPr>
        <p:txBody>
          <a:bodyPr anchor="ctr"/>
          <a:lstStyle>
            <a:lvl1pPr>
              <a:defRPr sz="15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94521" y="6100776"/>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121475711"/>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3191245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919967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2EAC31-AAB0-41B3-9117-8046D306DA8B}"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128941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2EAC31-AAB0-41B3-9117-8046D306DA8B}" type="datetimeFigureOut">
              <a:rPr lang="en-US" smtClean="0"/>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75074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EAC31-AAB0-41B3-9117-8046D306DA8B}" type="datetimeFigureOut">
              <a:rPr lang="en-US" smtClean="0"/>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061104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2EAC31-AAB0-41B3-9117-8046D306DA8B}" type="datetimeFigureOut">
              <a:rPr lang="en-US" smtClean="0"/>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175280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EAC31-AAB0-41B3-9117-8046D306DA8B}" type="datetimeFigureOut">
              <a:rPr lang="en-US" smtClean="0"/>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072542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8996182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275281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151908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3429479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873274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354472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cstate="screen">
            <a:alphaModFix amt="5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7057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cstate="screen">
            <a:alphaModFix amt="5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04706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screen">
            <a:alphaModFix amt="10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a:fillRect/>
          </a:stretch>
        </p:blipFill>
        <p:spPr>
          <a:xfrm>
            <a:off x="516" y="6041797"/>
            <a:ext cx="12166903" cy="411617"/>
          </a:xfrm>
          <a:prstGeom prst="rect">
            <a:avLst/>
          </a:prstGeom>
        </p:spPr>
      </p:pic>
    </p:spTree>
    <p:extLst>
      <p:ext uri="{BB962C8B-B14F-4D97-AF65-F5344CB8AC3E}">
        <p14:creationId xmlns:p14="http://schemas.microsoft.com/office/powerpoint/2010/main" val="2168020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screen">
                  <a:alphaModFix amt="25000"/>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7372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screen">
                <a:alphaModFix amt="25000"/>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7403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097071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030298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39646767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041831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172290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a:fillRect/>
          </a:stretch>
        </p:blipFill>
        <p:spPr>
          <a:xfrm>
            <a:off x="516" y="6041797"/>
            <a:ext cx="12166903" cy="411617"/>
          </a:xfrm>
          <a:prstGeom prst="rect">
            <a:avLst/>
          </a:prstGeom>
        </p:spPr>
      </p:pic>
    </p:spTree>
    <p:extLst>
      <p:ext uri="{BB962C8B-B14F-4D97-AF65-F5344CB8AC3E}">
        <p14:creationId xmlns:p14="http://schemas.microsoft.com/office/powerpoint/2010/main" val="12370413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cstate="screen">
            <a:alphaModFix amt="20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cstate="screen">
            <a:alphaModFix amt="20000"/>
            <a:duotone>
              <a:schemeClr val="accent4">
                <a:shade val="45000"/>
                <a:satMod val="135000"/>
              </a:schemeClr>
              <a:prstClr val="white"/>
            </a:duotone>
            <a:extLst>
              <a:ext uri="{28A0092B-C50C-407E-A947-70E740481C1C}">
                <a14:useLocalDpi xmlns:a14="http://schemas.microsoft.com/office/drawing/2010/main"/>
              </a:ext>
            </a:extLst>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3897723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cstate="screen">
            <a:alphaModFix amt="20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cstate="screen">
            <a:alphaModFix amt="20000"/>
            <a:duotone>
              <a:schemeClr val="accent4">
                <a:shade val="45000"/>
                <a:satMod val="135000"/>
              </a:schemeClr>
              <a:prstClr val="white"/>
            </a:duotone>
            <a:extLst>
              <a:ext uri="{28A0092B-C50C-407E-A947-70E740481C1C}">
                <a14:useLocalDpi xmlns:a14="http://schemas.microsoft.com/office/drawing/2010/main"/>
              </a:ext>
            </a:extLst>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7153811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cstate="screen">
            <a:alphaModFix amt="20000"/>
            <a:duotone>
              <a:schemeClr val="accent4">
                <a:shade val="45000"/>
                <a:satMod val="135000"/>
              </a:schemeClr>
              <a:prstClr val="white"/>
            </a:duotone>
            <a:extLst>
              <a:ext uri="{28A0092B-C50C-407E-A947-70E740481C1C}">
                <a14:useLocalDpi xmlns:a14="http://schemas.microsoft.com/office/drawing/2010/main"/>
              </a:ext>
            </a:extLst>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cstate="screen">
            <a:alphaModFix amt="20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2777174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0167340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36594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5189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65747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22743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5505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32908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0852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5"/>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5"/>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5"/>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17" y="341949"/>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29"/>
          </a:p>
        </p:txBody>
      </p:sp>
      <p:sp>
        <p:nvSpPr>
          <p:cNvPr id="2" name="标题占位符 1"/>
          <p:cNvSpPr>
            <a:spLocks noGrp="1"/>
          </p:cNvSpPr>
          <p:nvPr>
            <p:ph type="title"/>
          </p:nvPr>
        </p:nvSpPr>
        <p:spPr>
          <a:xfrm>
            <a:off x="381243" y="2"/>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3"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7" y="6318000"/>
            <a:ext cx="6857709" cy="540000"/>
          </a:xfrm>
          <a:prstGeom prst="rect">
            <a:avLst/>
          </a:prstGeom>
        </p:spPr>
        <p:txBody>
          <a:bodyPr vert="horz" lIns="91440" tIns="45720" rIns="91440" bIns="45720" rtlCol="0" anchor="ctr"/>
          <a:lstStyle>
            <a:lvl1pPr algn="ctr">
              <a:defRPr sz="1429">
                <a:solidFill>
                  <a:schemeClr val="bg1"/>
                </a:solidFill>
              </a:defRPr>
            </a:lvl1pPr>
          </a:lstStyle>
          <a:p>
            <a:endParaRPr lang="zh-CN" altLang="en-US"/>
          </a:p>
        </p:txBody>
      </p:sp>
      <p:sp>
        <p:nvSpPr>
          <p:cNvPr id="6" name="灯片编号占位符 5"/>
          <p:cNvSpPr>
            <a:spLocks noGrp="1"/>
          </p:cNvSpPr>
          <p:nvPr>
            <p:ph type="sldNum" sz="quarter" idx="4"/>
          </p:nvPr>
        </p:nvSpPr>
        <p:spPr>
          <a:xfrm>
            <a:off x="381243" y="6318000"/>
            <a:ext cx="952460" cy="540000"/>
          </a:xfrm>
          <a:prstGeom prst="rect">
            <a:avLst/>
          </a:prstGeom>
        </p:spPr>
        <p:txBody>
          <a:bodyPr vert="horz" lIns="91440" tIns="45720" rIns="91440" bIns="45720" rtlCol="0" anchor="ctr"/>
          <a:lstStyle>
            <a:lvl1pPr algn="l">
              <a:defRPr sz="1270">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247359" y="6371999"/>
            <a:ext cx="1622723"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79859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2" rtl="0" eaLnBrk="1" latinLnBrk="0" hangingPunct="1">
        <a:lnSpc>
          <a:spcPct val="100000"/>
        </a:lnSpc>
        <a:spcBef>
          <a:spcPct val="0"/>
        </a:spcBef>
        <a:buNone/>
        <a:defRPr sz="24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86029" indent="-286029" algn="just" defTabSz="914402" rtl="0" eaLnBrk="1" latinLnBrk="0" hangingPunct="1">
        <a:lnSpc>
          <a:spcPct val="120000"/>
        </a:lnSpc>
        <a:spcBef>
          <a:spcPts val="0"/>
        </a:spcBef>
        <a:spcAft>
          <a:spcPts val="476"/>
        </a:spcAft>
        <a:buSzPct val="80000"/>
        <a:buFontTx/>
        <a:buBlip>
          <a:blip r:embed="rId15"/>
        </a:buBlip>
        <a:defRPr sz="1800" b="1" kern="1200">
          <a:solidFill>
            <a:schemeClr val="tx2"/>
          </a:solidFill>
          <a:latin typeface="微软雅黑" panose="020B0503020204020204" pitchFamily="34" charset="-122"/>
          <a:ea typeface="微软雅黑" panose="020B0503020204020204" pitchFamily="34" charset="-122"/>
          <a:cs typeface="+mn-cs"/>
        </a:defRPr>
      </a:lvl1pPr>
      <a:lvl2pPr marL="685801" indent="-228600" algn="just" defTabSz="914402" rtl="0" eaLnBrk="1" latinLnBrk="0" hangingPunct="1">
        <a:lnSpc>
          <a:spcPct val="120000"/>
        </a:lnSpc>
        <a:spcBef>
          <a:spcPts val="0"/>
        </a:spcBef>
        <a:spcAft>
          <a:spcPts val="476"/>
        </a:spcAft>
        <a:buSzPct val="70000"/>
        <a:buFontTx/>
        <a:buBlip>
          <a:blip r:embed="rId15"/>
        </a:buBlip>
        <a:defRPr sz="1500" b="1" kern="1200">
          <a:solidFill>
            <a:schemeClr val="tx2"/>
          </a:solidFill>
          <a:latin typeface="微软雅黑" panose="020B0503020204020204" pitchFamily="34" charset="-122"/>
          <a:ea typeface="微软雅黑" panose="020B0503020204020204" pitchFamily="34" charset="-122"/>
          <a:cs typeface="+mn-cs"/>
        </a:defRPr>
      </a:lvl2pPr>
      <a:lvl3pPr marL="1143002" indent="-228600" algn="just" defTabSz="914402" rtl="0" eaLnBrk="1" latinLnBrk="0" hangingPunct="1">
        <a:lnSpc>
          <a:spcPct val="120000"/>
        </a:lnSpc>
        <a:spcBef>
          <a:spcPts val="0"/>
        </a:spcBef>
        <a:spcAft>
          <a:spcPts val="476"/>
        </a:spcAft>
        <a:buSzPct val="60000"/>
        <a:buFontTx/>
        <a:buBlip>
          <a:blip r:embed="rId15"/>
        </a:buBlip>
        <a:defRPr sz="1350" b="1" kern="1200">
          <a:solidFill>
            <a:schemeClr val="tx2"/>
          </a:solidFill>
          <a:latin typeface="微软雅黑" panose="020B0503020204020204" pitchFamily="34" charset="-122"/>
          <a:ea typeface="微软雅黑" panose="020B0503020204020204" pitchFamily="34" charset="-122"/>
          <a:cs typeface="+mn-cs"/>
        </a:defRPr>
      </a:lvl3pPr>
      <a:lvl4pPr marL="1600203" indent="-228600" algn="l" defTabSz="914402"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4" indent="-228600" algn="l" defTabSz="914402"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5" indent="-228600" algn="l" defTabSz="91440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5" indent="-228600" algn="l" defTabSz="91440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5" indent="-228600" algn="l" defTabSz="91440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7" indent="-228600" algn="l" defTabSz="91440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2" rtl="0" eaLnBrk="1" latinLnBrk="0" hangingPunct="1">
        <a:defRPr sz="1800" kern="1200">
          <a:solidFill>
            <a:schemeClr val="tx1"/>
          </a:solidFill>
          <a:latin typeface="+mn-lt"/>
          <a:ea typeface="+mn-ea"/>
          <a:cs typeface="+mn-cs"/>
        </a:defRPr>
      </a:lvl1pPr>
      <a:lvl2pPr marL="457201" algn="l" defTabSz="914402" rtl="0" eaLnBrk="1" latinLnBrk="0" hangingPunct="1">
        <a:defRPr sz="1800" kern="1200">
          <a:solidFill>
            <a:schemeClr val="tx1"/>
          </a:solidFill>
          <a:latin typeface="+mn-lt"/>
          <a:ea typeface="+mn-ea"/>
          <a:cs typeface="+mn-cs"/>
        </a:defRPr>
      </a:lvl2pPr>
      <a:lvl3pPr marL="914402" algn="l" defTabSz="914402" rtl="0" eaLnBrk="1" latinLnBrk="0" hangingPunct="1">
        <a:defRPr sz="1800" kern="1200">
          <a:solidFill>
            <a:schemeClr val="tx1"/>
          </a:solidFill>
          <a:latin typeface="+mn-lt"/>
          <a:ea typeface="+mn-ea"/>
          <a:cs typeface="+mn-cs"/>
        </a:defRPr>
      </a:lvl3pPr>
      <a:lvl4pPr marL="1371603" algn="l" defTabSz="914402" rtl="0" eaLnBrk="1" latinLnBrk="0" hangingPunct="1">
        <a:defRPr sz="1800" kern="1200">
          <a:solidFill>
            <a:schemeClr val="tx1"/>
          </a:solidFill>
          <a:latin typeface="+mn-lt"/>
          <a:ea typeface="+mn-ea"/>
          <a:cs typeface="+mn-cs"/>
        </a:defRPr>
      </a:lvl4pPr>
      <a:lvl5pPr marL="1828803" algn="l" defTabSz="914402" rtl="0" eaLnBrk="1" latinLnBrk="0" hangingPunct="1">
        <a:defRPr sz="1800" kern="1200">
          <a:solidFill>
            <a:schemeClr val="tx1"/>
          </a:solidFill>
          <a:latin typeface="+mn-lt"/>
          <a:ea typeface="+mn-ea"/>
          <a:cs typeface="+mn-cs"/>
        </a:defRPr>
      </a:lvl5pPr>
      <a:lvl6pPr marL="2286005" algn="l" defTabSz="914402" rtl="0" eaLnBrk="1" latinLnBrk="0" hangingPunct="1">
        <a:defRPr sz="1800" kern="1200">
          <a:solidFill>
            <a:schemeClr val="tx1"/>
          </a:solidFill>
          <a:latin typeface="+mn-lt"/>
          <a:ea typeface="+mn-ea"/>
          <a:cs typeface="+mn-cs"/>
        </a:defRPr>
      </a:lvl6pPr>
      <a:lvl7pPr marL="2743205" algn="l" defTabSz="914402" rtl="0" eaLnBrk="1" latinLnBrk="0" hangingPunct="1">
        <a:defRPr sz="1800" kern="1200">
          <a:solidFill>
            <a:schemeClr val="tx1"/>
          </a:solidFill>
          <a:latin typeface="+mn-lt"/>
          <a:ea typeface="+mn-ea"/>
          <a:cs typeface="+mn-cs"/>
        </a:defRPr>
      </a:lvl7pPr>
      <a:lvl8pPr marL="3200405" algn="l" defTabSz="914402" rtl="0" eaLnBrk="1" latinLnBrk="0" hangingPunct="1">
        <a:defRPr sz="1800" kern="1200">
          <a:solidFill>
            <a:schemeClr val="tx1"/>
          </a:solidFill>
          <a:latin typeface="+mn-lt"/>
          <a:ea typeface="+mn-ea"/>
          <a:cs typeface="+mn-cs"/>
        </a:defRPr>
      </a:lvl8pPr>
      <a:lvl9pPr marL="3657607" algn="l" defTabSz="91440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EAC31-AAB0-41B3-9117-8046D306DA8B}" type="datetimeFigureOut">
              <a:rPr lang="en-US" smtClean="0"/>
              <a:t>5/22/24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EA99E-BA27-4B8A-8141-4BADAAFB158F}" type="slidenum">
              <a:rPr lang="en-US" smtClean="0"/>
              <a:t>‹#›</a:t>
            </a:fld>
            <a:endParaRPr lang="en-US"/>
          </a:p>
        </p:txBody>
      </p:sp>
    </p:spTree>
    <p:extLst>
      <p:ext uri="{BB962C8B-B14F-4D97-AF65-F5344CB8AC3E}">
        <p14:creationId xmlns:p14="http://schemas.microsoft.com/office/powerpoint/2010/main" val="18132813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63929552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29.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4.gif"/><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6.tiff"/><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0.png"/><Relationship Id="rId1" Type="http://schemas.openxmlformats.org/officeDocument/2006/relationships/slideLayout" Target="../slideLayouts/slideLayout29.xml"/><Relationship Id="rId5" Type="http://schemas.openxmlformats.org/officeDocument/2006/relationships/image" Target="../media/image63.png"/><Relationship Id="rId4" Type="http://schemas.openxmlformats.org/officeDocument/2006/relationships/image" Target="../media/image590.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4.xml"/><Relationship Id="rId4" Type="http://schemas.openxmlformats.org/officeDocument/2006/relationships/image" Target="../media/image620.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tiff"/><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9.xml"/><Relationship Id="rId5" Type="http://schemas.openxmlformats.org/officeDocument/2006/relationships/image" Target="../media/image250.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9.xml"/><Relationship Id="rId5" Type="http://schemas.openxmlformats.org/officeDocument/2006/relationships/image" Target="../media/image250.png"/><Relationship Id="rId4" Type="http://schemas.openxmlformats.org/officeDocument/2006/relationships/image" Target="../media/image2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9.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a:t>神经</a:t>
            </a:r>
            <a:r>
              <a:rPr lang="zh-CN" altLang="en-US" dirty="0"/>
              <a:t>网络的相图分析</a:t>
            </a:r>
          </a:p>
        </p:txBody>
      </p:sp>
      <p:sp>
        <p:nvSpPr>
          <p:cNvPr id="3" name="内容占位符 2"/>
          <p:cNvSpPr>
            <a:spLocks noGrp="1"/>
          </p:cNvSpPr>
          <p:nvPr>
            <p:ph sz="quarter" idx="10"/>
          </p:nvPr>
        </p:nvSpPr>
        <p:spPr/>
        <p:txBody>
          <a:bodyPr/>
          <a:lstStyle/>
          <a:p>
            <a:r>
              <a:rPr lang="en-US" altLang="zh-CN" dirty="0"/>
              <a:t>2024</a:t>
            </a:r>
            <a:r>
              <a:rPr lang="zh-CN" altLang="en-US" dirty="0"/>
              <a:t>年</a:t>
            </a:r>
            <a:r>
              <a:rPr lang="en-US" altLang="zh-CN" dirty="0"/>
              <a:t>5</a:t>
            </a:r>
            <a:r>
              <a:rPr lang="zh-CN" altLang="en-US"/>
              <a:t>月</a:t>
            </a:r>
            <a:endParaRPr lang="zh-CN" altLang="en-US" dirty="0"/>
          </a:p>
        </p:txBody>
      </p:sp>
      <p:sp>
        <p:nvSpPr>
          <p:cNvPr id="10" name="文本占位符 9"/>
          <p:cNvSpPr>
            <a:spLocks noGrp="1"/>
          </p:cNvSpPr>
          <p:nvPr>
            <p:ph type="body" sz="quarter" idx="11"/>
          </p:nvPr>
        </p:nvSpPr>
        <p:spPr/>
        <p:txBody>
          <a:bodyPr/>
          <a:lstStyle/>
          <a:p>
            <a:r>
              <a:rPr lang="en-US" altLang="zh-CN" dirty="0"/>
              <a:t>Cat</a:t>
            </a:r>
            <a:r>
              <a:rPr lang="zh-CN" altLang="en-US" dirty="0"/>
              <a:t> </a:t>
            </a:r>
            <a:r>
              <a:rPr lang="en-US" altLang="zh-CN" dirty="0"/>
              <a:t>book</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线性行为与非线性行为的界定 </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4ADA8CA-19C3-4B4C-9CA3-47172C129623}"/>
                  </a:ext>
                </a:extLst>
              </p:cNvPr>
              <p:cNvSpPr txBox="1"/>
              <p:nvPr/>
            </p:nvSpPr>
            <p:spPr>
              <a:xfrm>
                <a:off x="202443" y="1199883"/>
                <a:ext cx="5653914" cy="2035237"/>
              </a:xfrm>
              <a:prstGeom prst="rect">
                <a:avLst/>
              </a:prstGeom>
              <a:noFill/>
            </p:spPr>
            <p:txBody>
              <a:bodyPr wrap="square" rtlCol="0">
                <a:spAutoFit/>
              </a:bodyPr>
              <a:lstStyle/>
              <a:p>
                <a:pPr marL="285750" indent="-285750" algn="l">
                  <a:lnSpc>
                    <a:spcPct val="125000"/>
                  </a:lnSpc>
                  <a:buFont typeface="Arial" panose="020B0604020202020204" pitchFamily="34" charset="0"/>
                  <a:buChar char="•"/>
                </a:pPr>
                <a:r>
                  <a:rPr kumimoji="1" lang="zh-CN" altLang="en-US" dirty="0">
                    <a:ea typeface="Microsoft YaHei" panose="020B0503020204020204" pitchFamily="34" charset="-122"/>
                  </a:rPr>
                  <a:t>神经网络模型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𝑓</m:t>
                        </m:r>
                      </m:e>
                      <m:sub>
                        <m:r>
                          <a:rPr kumimoji="1" lang="en-US" altLang="zh-CN" b="0" i="1" smtClean="0">
                            <a:latin typeface="Cambria Math" panose="02040503050406030204" pitchFamily="18" charset="0"/>
                            <a:ea typeface="Microsoft YaHei" panose="020B0503020204020204" pitchFamily="34" charset="-122"/>
                          </a:rPr>
                          <m:t>𝜃</m:t>
                        </m:r>
                      </m:sub>
                    </m:sSub>
                  </m:oMath>
                </a14:m>
                <a:r>
                  <a:rPr kumimoji="1" lang="el-GR" altLang="zh-CN" dirty="0">
                    <a:ea typeface="Microsoft YaHei" panose="020B0503020204020204" pitchFamily="34" charset="-122"/>
                  </a:rPr>
                  <a:t> </a:t>
                </a:r>
                <a:r>
                  <a:rPr kumimoji="1" lang="zh-CN" altLang="en-US" dirty="0">
                    <a:ea typeface="Microsoft YaHei" panose="020B0503020204020204" pitchFamily="34" charset="-122"/>
                  </a:rPr>
                  <a:t>关于其参数 </a:t>
                </a:r>
                <a:r>
                  <a:rPr kumimoji="1" lang="el-GR" altLang="zh-CN" dirty="0">
                    <a:ea typeface="Microsoft YaHei" panose="020B0503020204020204" pitchFamily="34" charset="-122"/>
                  </a:rPr>
                  <a:t>θ </a:t>
                </a:r>
                <a:r>
                  <a:rPr kumimoji="1" lang="zh-CN" altLang="en-US" dirty="0">
                    <a:ea typeface="Microsoft YaHei" panose="020B0503020204020204" pitchFamily="34" charset="-122"/>
                  </a:rPr>
                  <a:t>是非线性的，</a:t>
                </a:r>
                <a:endParaRPr kumimoji="1" lang="en-US" altLang="zh-CN" dirty="0">
                  <a:ea typeface="Microsoft YaHei" panose="020B0503020204020204" pitchFamily="34" charset="-122"/>
                </a:endParaRPr>
              </a:p>
              <a:p>
                <a:pPr>
                  <a:lnSpc>
                    <a:spcPct val="125000"/>
                  </a:lnSpc>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𝑓</m:t>
                          </m:r>
                        </m:e>
                        <m:sub>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𝜃</m:t>
                              </m:r>
                            </m:e>
                            <m:sub>
                              <m:r>
                                <a:rPr kumimoji="1" lang="en-US" altLang="zh-CN" sz="2800" b="0" i="1" smtClean="0">
                                  <a:latin typeface="Cambria Math" panose="02040503050406030204" pitchFamily="18" charset="0"/>
                                  <a:ea typeface="Microsoft YaHei" panose="020B0503020204020204" pitchFamily="34" charset="-122"/>
                                </a:rPr>
                                <m:t>1</m:t>
                              </m:r>
                            </m:sub>
                          </m:sSub>
                          <m:r>
                            <a:rPr kumimoji="1" lang="en-US" altLang="zh-CN" sz="2800" b="0" i="1" smtClean="0">
                              <a:latin typeface="Cambria Math" panose="02040503050406030204" pitchFamily="18" charset="0"/>
                              <a:ea typeface="Microsoft YaHei" panose="020B0503020204020204" pitchFamily="34" charset="-122"/>
                            </a:rPr>
                            <m:t>+</m:t>
                          </m:r>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𝜃</m:t>
                              </m:r>
                            </m:e>
                            <m:sub>
                              <m:r>
                                <a:rPr kumimoji="1" lang="en-US" altLang="zh-CN" sz="2800" b="0" i="1" smtClean="0">
                                  <a:latin typeface="Cambria Math" panose="02040503050406030204" pitchFamily="18" charset="0"/>
                                  <a:ea typeface="Microsoft YaHei" panose="020B0503020204020204" pitchFamily="34" charset="-122"/>
                                </a:rPr>
                                <m:t>2</m:t>
                              </m:r>
                            </m:sub>
                          </m:sSub>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r>
                        <a:rPr kumimoji="1" lang="en-US" altLang="zh-CN" sz="2800" b="0" i="1" smtClean="0">
                          <a:latin typeface="Cambria Math" panose="02040503050406030204" pitchFamily="18" charset="0"/>
                          <a:ea typeface="Microsoft YaHei" panose="020B0503020204020204" pitchFamily="34" charset="-122"/>
                        </a:rPr>
                        <m:t>≠</m:t>
                      </m:r>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𝑓</m:t>
                          </m:r>
                        </m:e>
                        <m:sub>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𝜃</m:t>
                              </m:r>
                            </m:e>
                            <m:sub>
                              <m:r>
                                <a:rPr kumimoji="1" lang="en-US" altLang="zh-CN" sz="2800" b="0" i="1" smtClean="0">
                                  <a:latin typeface="Cambria Math" panose="02040503050406030204" pitchFamily="18" charset="0"/>
                                  <a:ea typeface="Microsoft YaHei" panose="020B0503020204020204" pitchFamily="34" charset="-122"/>
                                </a:rPr>
                                <m:t>1</m:t>
                              </m:r>
                            </m:sub>
                          </m:sSub>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r>
                        <a:rPr kumimoji="1" lang="en-US" altLang="zh-CN" sz="2800" b="0" i="1" smtClean="0">
                          <a:latin typeface="Cambria Math" panose="02040503050406030204" pitchFamily="18" charset="0"/>
                          <a:ea typeface="Microsoft YaHei" panose="020B0503020204020204" pitchFamily="34" charset="-122"/>
                        </a:rPr>
                        <m:t>+</m:t>
                      </m:r>
                      <m:sSub>
                        <m:sSubPr>
                          <m:ctrlPr>
                            <a:rPr kumimoji="1" lang="en-US" altLang="zh-CN" sz="2800" i="1">
                              <a:latin typeface="Cambria Math" panose="02040503050406030204" pitchFamily="18" charset="0"/>
                              <a:ea typeface="Microsoft YaHei" panose="020B0503020204020204" pitchFamily="34" charset="-122"/>
                            </a:rPr>
                          </m:ctrlPr>
                        </m:sSubPr>
                        <m:e>
                          <m:r>
                            <a:rPr kumimoji="1" lang="en-US" altLang="zh-CN" sz="2800" i="1">
                              <a:latin typeface="Cambria Math" panose="02040503050406030204" pitchFamily="18" charset="0"/>
                              <a:ea typeface="Microsoft YaHei" panose="020B0503020204020204" pitchFamily="34" charset="-122"/>
                            </a:rPr>
                            <m:t>𝑓</m:t>
                          </m:r>
                        </m:e>
                        <m:sub>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𝜃</m:t>
                              </m:r>
                            </m:e>
                            <m:sub>
                              <m:r>
                                <a:rPr kumimoji="1" lang="en-US" altLang="zh-CN" sz="2800" b="0" i="1" smtClean="0">
                                  <a:latin typeface="Cambria Math" panose="02040503050406030204" pitchFamily="18" charset="0"/>
                                  <a:ea typeface="Microsoft YaHei" panose="020B0503020204020204" pitchFamily="34" charset="-122"/>
                                </a:rPr>
                                <m:t>2</m:t>
                              </m:r>
                            </m:sub>
                          </m:sSub>
                        </m:sub>
                      </m:sSub>
                      <m:d>
                        <m:dPr>
                          <m:ctrlPr>
                            <a:rPr kumimoji="1" lang="en-US" altLang="zh-CN" sz="2800" i="1">
                              <a:latin typeface="Cambria Math" panose="02040503050406030204" pitchFamily="18" charset="0"/>
                              <a:ea typeface="Microsoft YaHei" panose="020B0503020204020204" pitchFamily="34" charset="-122"/>
                            </a:rPr>
                          </m:ctrlPr>
                        </m:dPr>
                        <m:e>
                          <m:r>
                            <a:rPr kumimoji="1" lang="en-US" altLang="zh-CN" sz="2800" i="1">
                              <a:latin typeface="Cambria Math" panose="02040503050406030204" pitchFamily="18" charset="0"/>
                              <a:ea typeface="Microsoft YaHei" panose="020B0503020204020204" pitchFamily="34" charset="-122"/>
                            </a:rPr>
                            <m:t>𝑥</m:t>
                          </m:r>
                        </m:e>
                      </m:d>
                      <m:r>
                        <a:rPr kumimoji="1" lang="en-US" altLang="zh-CN" sz="2800" b="0" i="1" smtClean="0">
                          <a:latin typeface="Cambria Math" panose="02040503050406030204" pitchFamily="18" charset="0"/>
                          <a:ea typeface="Microsoft YaHei" panose="020B0503020204020204" pitchFamily="34" charset="-122"/>
                        </a:rPr>
                        <m:t> </m:t>
                      </m:r>
                    </m:oMath>
                  </m:oMathPara>
                </a14:m>
                <a:endParaRPr kumimoji="1" lang="en-US" altLang="zh-CN" sz="1600" dirty="0">
                  <a:ea typeface="Microsoft YaHei" panose="020B0503020204020204" pitchFamily="34" charset="-122"/>
                </a:endParaRPr>
              </a:p>
              <a:p>
                <a:pPr marL="285750" indent="-285750" algn="l">
                  <a:lnSpc>
                    <a:spcPct val="125000"/>
                  </a:lnSpc>
                  <a:buFont typeface="Arial" panose="020B0604020202020204" pitchFamily="34" charset="0"/>
                  <a:buChar char="•"/>
                </a:pPr>
                <a:endParaRPr kumimoji="1" lang="en-US" altLang="zh-CN" dirty="0">
                  <a:ea typeface="Microsoft YaHei" panose="020B0503020204020204" pitchFamily="34" charset="-122"/>
                </a:endParaRPr>
              </a:p>
              <a:p>
                <a:pPr marL="285750" indent="-285750" algn="l">
                  <a:lnSpc>
                    <a:spcPct val="125000"/>
                  </a:lnSpc>
                  <a:buFont typeface="Arial" panose="020B0604020202020204" pitchFamily="34" charset="0"/>
                  <a:buChar char="•"/>
                </a:pPr>
                <a:r>
                  <a:rPr kumimoji="1" lang="zh-CN" altLang="en-US" dirty="0">
                    <a:ea typeface="Microsoft YaHei" panose="020B0503020204020204" pitchFamily="34" charset="-122"/>
                  </a:rPr>
                  <a:t>当参数 </a:t>
                </a:r>
                <a:r>
                  <a:rPr kumimoji="1" lang="el-GR" altLang="zh-CN" dirty="0">
                    <a:ea typeface="Microsoft YaHei" panose="020B0503020204020204" pitchFamily="34" charset="-122"/>
                  </a:rPr>
                  <a:t>θ </a:t>
                </a:r>
                <a:r>
                  <a:rPr kumimoji="1" lang="zh-CN" altLang="en-US" dirty="0">
                    <a:ea typeface="Microsoft YaHei" panose="020B0503020204020204" pitchFamily="34" charset="-122"/>
                  </a:rPr>
                  <a:t>的变化量极小，我们可以用一 个</a:t>
                </a:r>
                <a:r>
                  <a:rPr kumimoji="1" lang="zh-CN" altLang="en-US" b="1" dirty="0">
                    <a:solidFill>
                      <a:srgbClr val="FF0000"/>
                    </a:solidFill>
                    <a:ea typeface="Microsoft YaHei" panose="020B0503020204020204" pitchFamily="34" charset="-122"/>
                  </a:rPr>
                  <a:t>线性模型</a:t>
                </a:r>
                <a:r>
                  <a:rPr kumimoji="1" lang="zh-CN" altLang="en-US" dirty="0">
                    <a:ea typeface="Microsoft YaHei" panose="020B0503020204020204" pitchFamily="34" charset="-122"/>
                  </a:rPr>
                  <a:t>来近似这种非线性的模型</a:t>
                </a:r>
                <a:endParaRPr kumimoji="1" lang="en-US" altLang="zh-CN" dirty="0">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F4ADA8CA-19C3-4B4C-9CA3-47172C129623}"/>
                  </a:ext>
                </a:extLst>
              </p:cNvPr>
              <p:cNvSpPr txBox="1">
                <a:spLocks noRot="1" noChangeAspect="1" noMove="1" noResize="1" noEditPoints="1" noAdjustHandles="1" noChangeArrowheads="1" noChangeShapeType="1" noTextEdit="1"/>
              </p:cNvSpPr>
              <p:nvPr/>
            </p:nvSpPr>
            <p:spPr>
              <a:xfrm>
                <a:off x="202443" y="1199883"/>
                <a:ext cx="5653914" cy="2035237"/>
              </a:xfrm>
              <a:prstGeom prst="rect">
                <a:avLst/>
              </a:prstGeom>
              <a:blipFill>
                <a:blip r:embed="rId2"/>
                <a:stretch>
                  <a:fillRect l="-671" b="-372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DCA95A3-1E44-D168-7D42-80869070F1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443" y="5448202"/>
            <a:ext cx="7772400" cy="646737"/>
          </a:xfrm>
          <a:prstGeom prst="rect">
            <a:avLst/>
          </a:prstGeom>
        </p:spPr>
      </p:pic>
      <p:pic>
        <p:nvPicPr>
          <p:cNvPr id="3" name="图片 2">
            <a:extLst>
              <a:ext uri="{FF2B5EF4-FFF2-40B4-BE49-F238E27FC236}">
                <a16:creationId xmlns:a16="http://schemas.microsoft.com/office/drawing/2014/main" id="{5A2B74E5-271A-A600-1F62-905002E3A351}"/>
              </a:ext>
            </a:extLst>
          </p:cNvPr>
          <p:cNvPicPr>
            <a:picLocks noChangeAspect="1"/>
          </p:cNvPicPr>
          <p:nvPr/>
        </p:nvPicPr>
        <p:blipFill>
          <a:blip r:embed="rId4"/>
          <a:stretch>
            <a:fillRect/>
          </a:stretch>
        </p:blipFill>
        <p:spPr>
          <a:xfrm>
            <a:off x="5856357" y="763061"/>
            <a:ext cx="3293479" cy="1062836"/>
          </a:xfrm>
          <a:prstGeom prst="rect">
            <a:avLst/>
          </a:prstGeom>
        </p:spPr>
      </p:pic>
      <p:pic>
        <p:nvPicPr>
          <p:cNvPr id="11" name="图形 10">
            <a:extLst>
              <a:ext uri="{FF2B5EF4-FFF2-40B4-BE49-F238E27FC236}">
                <a16:creationId xmlns:a16="http://schemas.microsoft.com/office/drawing/2014/main" id="{9051B9DA-EBB1-AB77-23C3-401095A14ED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03041" y="1902928"/>
            <a:ext cx="5896194" cy="3246638"/>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E1EE842-A4E3-7653-2CD4-54D64AAE85BF}"/>
                  </a:ext>
                </a:extLst>
              </p:cNvPr>
              <p:cNvSpPr txBox="1"/>
              <p:nvPr/>
            </p:nvSpPr>
            <p:spPr>
              <a:xfrm>
                <a:off x="265044" y="3820218"/>
                <a:ext cx="5937998" cy="1488549"/>
              </a:xfrm>
              <a:prstGeom prst="rect">
                <a:avLst/>
              </a:prstGeom>
              <a:noFill/>
            </p:spPr>
            <p:txBody>
              <a:bodyPr wrap="square" rtlCol="0">
                <a:spAutoFit/>
              </a:bodyPr>
              <a:lstStyle/>
              <a:p>
                <a:pPr>
                  <a:lnSpc>
                    <a:spcPct val="125000"/>
                  </a:lnSpc>
                </a:pPr>
                <a:r>
                  <a:rPr kumimoji="1" lang="zh-CN" altLang="en-US" dirty="0">
                    <a:ea typeface="Microsoft YaHei" panose="020B0503020204020204" pitchFamily="34" charset="-122"/>
                  </a:rPr>
                  <a:t>对于任意训练时刻 </a:t>
                </a:r>
                <a:r>
                  <a:rPr kumimoji="1" lang="en" altLang="zh-CN" dirty="0">
                    <a:ea typeface="Microsoft YaHei" panose="020B0503020204020204" pitchFamily="34" charset="-122"/>
                  </a:rPr>
                  <a:t>t</a:t>
                </a:r>
                <a:r>
                  <a:rPr kumimoji="1" lang="zh-CN" altLang="en" dirty="0">
                    <a:ea typeface="Microsoft YaHei" panose="020B0503020204020204" pitchFamily="34" charset="-122"/>
                  </a:rPr>
                  <a:t>，</a:t>
                </a:r>
                <a:r>
                  <a:rPr kumimoji="1" lang="zh-CN" altLang="en-US" dirty="0">
                    <a:ea typeface="Microsoft YaHei" panose="020B0503020204020204" pitchFamily="34" charset="-122"/>
                  </a:rPr>
                  <a:t>如果参数 </a:t>
                </a:r>
                <a:r>
                  <a:rPr kumimoji="1" lang="el-GR" altLang="zh-CN" dirty="0">
                    <a:ea typeface="Microsoft YaHei" panose="020B0503020204020204" pitchFamily="34" charset="-122"/>
                  </a:rPr>
                  <a:t>θ </a:t>
                </a:r>
                <a:r>
                  <a:rPr kumimoji="1" lang="zh-CN" altLang="en-US" dirty="0">
                    <a:ea typeface="Microsoft YaHei" panose="020B0503020204020204" pitchFamily="34" charset="-122"/>
                  </a:rPr>
                  <a:t>的变化量足够小，那么在一个</a:t>
                </a:r>
                <a:r>
                  <a:rPr kumimoji="1" lang="zh-CN" altLang="en-US" b="1" dirty="0">
                    <a:solidFill>
                      <a:srgbClr val="FF0000"/>
                    </a:solidFill>
                    <a:ea typeface="Microsoft YaHei" panose="020B0503020204020204" pitchFamily="34" charset="-122"/>
                  </a:rPr>
                  <a:t>小邻域</a:t>
                </a:r>
                <a:r>
                  <a:rPr kumimoji="1" lang="zh-CN" altLang="en-US" dirty="0">
                    <a:ea typeface="Microsoft YaHei" panose="020B0503020204020204" pitchFamily="34" charset="-122"/>
                  </a:rPr>
                  <a:t>内神经网络模型 </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𝑥</m:t>
                    </m:r>
                    <m:r>
                      <a:rPr kumimoji="1" lang="en-US" altLang="zh-CN" b="0" i="1" smtClean="0">
                        <a:latin typeface="Cambria Math" panose="02040503050406030204" pitchFamily="18" charset="0"/>
                        <a:ea typeface="Microsoft YaHei" panose="020B0503020204020204" pitchFamily="34" charset="-122"/>
                      </a:rPr>
                      <m:t>)</m:t>
                    </m:r>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可以被以下线性模型 </a:t>
                </a:r>
                <a14:m>
                  <m:oMath xmlns:m="http://schemas.openxmlformats.org/officeDocument/2006/math">
                    <m:sSubSup>
                      <m:sSubSupPr>
                        <m:ctrlPr>
                          <a:rPr kumimoji="1" lang="en-US" altLang="zh-CN" b="0" i="1" smtClean="0">
                            <a:latin typeface="Cambria Math" panose="02040503050406030204" pitchFamily="18" charset="0"/>
                            <a:ea typeface="Microsoft YaHei" panose="020B0503020204020204" pitchFamily="34" charset="-122"/>
                          </a:rPr>
                        </m:ctrlPr>
                      </m:sSubSupPr>
                      <m:e>
                        <m:r>
                          <a:rPr kumimoji="1" lang="en-US" altLang="zh-CN" b="0" i="1" smtClean="0">
                            <a:latin typeface="Cambria Math" panose="02040503050406030204" pitchFamily="18" charset="0"/>
                            <a:ea typeface="Microsoft YaHei" panose="020B0503020204020204" pitchFamily="34" charset="-122"/>
                          </a:rPr>
                          <m:t>𝑓</m:t>
                        </m:r>
                      </m:e>
                      <m:sub>
                        <m:r>
                          <a:rPr kumimoji="1" lang="en-US" altLang="zh-CN" b="0" i="1" smtClean="0">
                            <a:latin typeface="Cambria Math" panose="02040503050406030204" pitchFamily="18" charset="0"/>
                            <a:ea typeface="Microsoft YaHei" panose="020B0503020204020204" pitchFamily="34" charset="-122"/>
                          </a:rPr>
                          <m:t>𝜃</m:t>
                        </m:r>
                      </m:sub>
                      <m:sup>
                        <m:r>
                          <a:rPr kumimoji="1" lang="en-US" altLang="zh-CN" b="0" i="1" smtClean="0">
                            <a:latin typeface="Cambria Math" panose="02040503050406030204" pitchFamily="18" charset="0"/>
                            <a:ea typeface="Microsoft YaHei" panose="020B0503020204020204" pitchFamily="34" charset="-122"/>
                          </a:rPr>
                          <m:t>𝑙𝑖𝑛</m:t>
                        </m:r>
                      </m:sup>
                    </m:sSubSup>
                    <m:r>
                      <a:rPr kumimoji="1" lang="en-US" altLang="zh-CN" b="0" i="1" smtClean="0">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𝑥</m:t>
                    </m:r>
                    <m:r>
                      <a:rPr kumimoji="1" lang="en-US" altLang="zh-CN" b="0" i="1" smtClean="0">
                        <a:latin typeface="Cambria Math" panose="02040503050406030204" pitchFamily="18" charset="0"/>
                        <a:ea typeface="Microsoft YaHei" panose="020B0503020204020204" pitchFamily="34" charset="-122"/>
                      </a:rPr>
                      <m:t>)</m:t>
                    </m:r>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很好地近似</a:t>
                </a:r>
                <a:r>
                  <a:rPr kumimoji="1" lang="en-US" altLang="zh-CN" dirty="0">
                    <a:ea typeface="Microsoft YaHei" panose="020B0503020204020204" pitchFamily="34" charset="-122"/>
                  </a:rPr>
                  <a:t>: </a:t>
                </a:r>
              </a:p>
              <a:p>
                <a:pPr algn="l">
                  <a:lnSpc>
                    <a:spcPct val="125000"/>
                  </a:lnSpc>
                </a:pPr>
                <a:endParaRPr kumimoji="1" lang="zh-CN" altLang="en-US" dirty="0">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AE1EE842-A4E3-7653-2CD4-54D64AAE85BF}"/>
                  </a:ext>
                </a:extLst>
              </p:cNvPr>
              <p:cNvSpPr txBox="1">
                <a:spLocks noRot="1" noChangeAspect="1" noMove="1" noResize="1" noEditPoints="1" noAdjustHandles="1" noChangeArrowheads="1" noChangeShapeType="1" noTextEdit="1"/>
              </p:cNvSpPr>
              <p:nvPr/>
            </p:nvSpPr>
            <p:spPr>
              <a:xfrm>
                <a:off x="265044" y="3820218"/>
                <a:ext cx="5937998" cy="1488549"/>
              </a:xfrm>
              <a:prstGeom prst="rect">
                <a:avLst/>
              </a:prstGeom>
              <a:blipFill>
                <a:blip r:embed="rId7"/>
                <a:stretch>
                  <a:fillRect l="-8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622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线性行为与非线性行为的界定 </a:t>
            </a:r>
          </a:p>
        </p:txBody>
      </p:sp>
      <p:sp>
        <p:nvSpPr>
          <p:cNvPr id="7" name="文本框 6">
            <a:extLst>
              <a:ext uri="{FF2B5EF4-FFF2-40B4-BE49-F238E27FC236}">
                <a16:creationId xmlns:a16="http://schemas.microsoft.com/office/drawing/2014/main" id="{4F1FB2C2-4C18-82E8-08BB-3DE9DCFA1C96}"/>
              </a:ext>
            </a:extLst>
          </p:cNvPr>
          <p:cNvSpPr txBox="1"/>
          <p:nvPr/>
        </p:nvSpPr>
        <p:spPr>
          <a:xfrm>
            <a:off x="596348" y="1568539"/>
            <a:ext cx="3065263" cy="880369"/>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kumimoji="1" lang="zh-CN" altLang="en-US" dirty="0">
                <a:ea typeface="Microsoft YaHei" panose="020B0503020204020204" pitchFamily="34" charset="-122"/>
              </a:rPr>
              <a:t>对于两层神经网络，模型 </a:t>
            </a:r>
          </a:p>
          <a:p>
            <a:pPr algn="l">
              <a:lnSpc>
                <a:spcPct val="150000"/>
              </a:lnSpc>
            </a:pPr>
            <a:endParaRPr kumimoji="1" lang="zh-CN" altLang="en-US" dirty="0">
              <a:ea typeface="Microsoft YaHei" panose="020B0503020204020204" pitchFamily="34" charset="-122"/>
            </a:endParaRPr>
          </a:p>
        </p:txBody>
      </p:sp>
      <p:pic>
        <p:nvPicPr>
          <p:cNvPr id="8" name="图片 7">
            <a:extLst>
              <a:ext uri="{FF2B5EF4-FFF2-40B4-BE49-F238E27FC236}">
                <a16:creationId xmlns:a16="http://schemas.microsoft.com/office/drawing/2014/main" id="{82375F03-C0C9-6049-B711-94E73D9494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13889" y="1387393"/>
            <a:ext cx="2786546" cy="899244"/>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4722621-D3F1-1591-0F6E-7308AA6F3F31}"/>
                  </a:ext>
                </a:extLst>
              </p:cNvPr>
              <p:cNvSpPr txBox="1"/>
              <p:nvPr/>
            </p:nvSpPr>
            <p:spPr>
              <a:xfrm>
                <a:off x="472737" y="4379028"/>
                <a:ext cx="10282612"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这个小邻域的要求主要适用于输入权重 </a:t>
                </a:r>
                <a14:m>
                  <m:oMath xmlns:m="http://schemas.openxmlformats.org/officeDocument/2006/math">
                    <m:sSub>
                      <m:sSubPr>
                        <m:ctrlPr>
                          <a:rPr lang="en-US" altLang="zh-CN" b="0" i="1" smtClean="0">
                            <a:latin typeface="Cambria Math" panose="02040503050406030204" pitchFamily="18" charset="0"/>
                            <a:ea typeface="Microsoft YaHei" panose="020B0503020204020204" pitchFamily="34" charset="-122"/>
                          </a:rPr>
                        </m:ctrlPr>
                      </m:sSubPr>
                      <m:e>
                        <m:r>
                          <a:rPr lang="en-US" altLang="zh-CN" b="0" i="1" smtClean="0">
                            <a:latin typeface="Cambria Math" panose="02040503050406030204" pitchFamily="18" charset="0"/>
                            <a:ea typeface="Microsoft YaHei" panose="020B0503020204020204" pitchFamily="34" charset="-122"/>
                          </a:rPr>
                          <m:t>𝜃</m:t>
                        </m:r>
                      </m:e>
                      <m:sub>
                        <m:r>
                          <a:rPr lang="en-US" altLang="zh-CN" b="0" i="1" smtClean="0">
                            <a:latin typeface="Cambria Math" panose="02040503050406030204" pitchFamily="18" charset="0"/>
                            <a:ea typeface="Microsoft YaHei" panose="020B0503020204020204" pitchFamily="34" charset="-122"/>
                          </a:rPr>
                          <m:t>𝑤</m:t>
                        </m:r>
                      </m:sub>
                    </m:sSub>
                    <m:r>
                      <a:rPr lang="en-US" altLang="zh-CN" b="0" i="1" smtClean="0">
                        <a:latin typeface="Cambria Math" panose="02040503050406030204" pitchFamily="18" charset="0"/>
                        <a:ea typeface="Microsoft YaHei" panose="020B0503020204020204" pitchFamily="34" charset="-122"/>
                      </a:rPr>
                      <m:t>(</m:t>
                    </m:r>
                    <m:r>
                      <a:rPr lang="en-US" altLang="zh-CN" b="0" i="1" smtClean="0">
                        <a:latin typeface="Cambria Math" panose="02040503050406030204" pitchFamily="18" charset="0"/>
                        <a:ea typeface="Microsoft YaHei" panose="020B0503020204020204" pitchFamily="34" charset="-122"/>
                      </a:rPr>
                      <m:t>𝑡</m:t>
                    </m:r>
                    <m:r>
                      <a:rPr lang="en-US" altLang="zh-CN" b="0" i="1" smtClean="0">
                        <a:latin typeface="Cambria Math" panose="02040503050406030204" pitchFamily="18" charset="0"/>
                        <a:ea typeface="Microsoft YaHei" panose="020B0503020204020204" pitchFamily="34" charset="-122"/>
                      </a:rPr>
                      <m:t>)</m:t>
                    </m:r>
                  </m:oMath>
                </a14:m>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即 </a:t>
                </a:r>
                <a14:m>
                  <m:oMath xmlns:m="http://schemas.openxmlformats.org/officeDocument/2006/math">
                    <m:sSub>
                      <m:sSubPr>
                        <m:ctrlPr>
                          <a:rPr lang="en-US" altLang="zh-CN" b="0" i="1" smtClean="0">
                            <a:latin typeface="Cambria Math" panose="02040503050406030204" pitchFamily="18" charset="0"/>
                            <a:ea typeface="Microsoft YaHei" panose="020B0503020204020204" pitchFamily="34" charset="-122"/>
                          </a:rPr>
                        </m:ctrlPr>
                      </m:sSubPr>
                      <m:e>
                        <m:r>
                          <a:rPr lang="en-US" altLang="zh-CN" b="0" i="1" smtClean="0">
                            <a:latin typeface="Cambria Math" panose="02040503050406030204" pitchFamily="18" charset="0"/>
                            <a:ea typeface="Microsoft YaHei" panose="020B0503020204020204" pitchFamily="34" charset="-122"/>
                          </a:rPr>
                          <m:t>𝜃</m:t>
                        </m:r>
                      </m:e>
                      <m:sub>
                        <m:r>
                          <a:rPr lang="en-US" altLang="zh-CN" b="0" i="1" smtClean="0">
                            <a:latin typeface="Cambria Math" panose="02040503050406030204" pitchFamily="18" charset="0"/>
                            <a:ea typeface="Microsoft YaHei" panose="020B0503020204020204" pitchFamily="34" charset="-122"/>
                          </a:rPr>
                          <m:t>𝑤</m:t>
                        </m:r>
                      </m:sub>
                    </m:sSub>
                    <m:r>
                      <a:rPr lang="en-US" altLang="zh-CN" b="0" i="1" smtClean="0">
                        <a:latin typeface="Cambria Math" panose="02040503050406030204" pitchFamily="18" charset="0"/>
                        <a:ea typeface="Microsoft YaHei" panose="020B0503020204020204" pitchFamily="34" charset="-122"/>
                      </a:rPr>
                      <m:t>(</m:t>
                    </m:r>
                    <m:r>
                      <a:rPr lang="en-US" altLang="zh-CN" b="0" i="1" smtClean="0">
                        <a:latin typeface="Cambria Math" panose="02040503050406030204" pitchFamily="18" charset="0"/>
                        <a:ea typeface="Microsoft YaHei" panose="020B0503020204020204" pitchFamily="34" charset="-122"/>
                      </a:rPr>
                      <m:t>𝑡</m:t>
                    </m:r>
                    <m:r>
                      <a:rPr lang="en-US" altLang="zh-CN" b="0" i="1" smtClean="0">
                        <a:latin typeface="Cambria Math" panose="02040503050406030204" pitchFamily="18" charset="0"/>
                        <a:ea typeface="Microsoft YaHei" panose="020B0503020204020204" pitchFamily="34" charset="-122"/>
                      </a:rPr>
                      <m:t>)</m:t>
                    </m:r>
                  </m:oMath>
                </a14:m>
                <a:r>
                  <a:rPr lang="en"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需要保持在 </a:t>
                </a:r>
                <a14:m>
                  <m:oMath xmlns:m="http://schemas.openxmlformats.org/officeDocument/2006/math">
                    <m:sSub>
                      <m:sSubPr>
                        <m:ctrlPr>
                          <a:rPr lang="en-US" altLang="zh-CN" b="0" i="1" smtClean="0">
                            <a:latin typeface="Cambria Math" panose="02040503050406030204" pitchFamily="18" charset="0"/>
                            <a:ea typeface="Microsoft YaHei" panose="020B0503020204020204" pitchFamily="34" charset="-122"/>
                          </a:rPr>
                        </m:ctrlPr>
                      </m:sSubPr>
                      <m:e>
                        <m:r>
                          <a:rPr lang="en-US" altLang="zh-CN" b="0" i="1" smtClean="0">
                            <a:latin typeface="Cambria Math" panose="02040503050406030204" pitchFamily="18" charset="0"/>
                            <a:ea typeface="Microsoft YaHei" panose="020B0503020204020204" pitchFamily="34" charset="-122"/>
                          </a:rPr>
                          <m:t>𝜃</m:t>
                        </m:r>
                      </m:e>
                      <m:sub>
                        <m:r>
                          <a:rPr lang="en-US" altLang="zh-CN" b="0" i="1" smtClean="0">
                            <a:latin typeface="Cambria Math" panose="02040503050406030204" pitchFamily="18" charset="0"/>
                            <a:ea typeface="Microsoft YaHei" panose="020B0503020204020204" pitchFamily="34" charset="-122"/>
                          </a:rPr>
                          <m:t>𝑤</m:t>
                        </m:r>
                      </m:sub>
                    </m:sSub>
                    <m:r>
                      <a:rPr lang="en-US" altLang="zh-CN" b="0" i="1" smtClean="0">
                        <a:latin typeface="Cambria Math" panose="02040503050406030204" pitchFamily="18" charset="0"/>
                        <a:ea typeface="Microsoft YaHei" panose="020B0503020204020204" pitchFamily="34" charset="-122"/>
                      </a:rPr>
                      <m:t>(0)</m:t>
                    </m:r>
                  </m:oMath>
                </a14:m>
                <a:r>
                  <a:rPr lang="en"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的一个小邻域内</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我们将这个线性近似有效的区域称为“</a:t>
                </a:r>
                <a:r>
                  <a:rPr lang="zh-CN" altLang="en-US" b="1" dirty="0">
                    <a:solidFill>
                      <a:srgbClr val="FF0000"/>
                    </a:solidFill>
                    <a:latin typeface="Microsoft YaHei" panose="020B0503020204020204" pitchFamily="34" charset="-122"/>
                    <a:ea typeface="Microsoft YaHei" panose="020B0503020204020204" pitchFamily="34" charset="-122"/>
                  </a:rPr>
                  <a:t>线性区域</a:t>
                </a:r>
                <a:r>
                  <a:rPr lang="zh-CN" altLang="en-US" dirty="0">
                    <a:latin typeface="Microsoft YaHei" panose="020B0503020204020204" pitchFamily="34" charset="-122"/>
                    <a:ea typeface="Microsoft YaHei" panose="020B0503020204020204" pitchFamily="34" charset="-122"/>
                  </a:rPr>
                  <a:t>”</a:t>
                </a:r>
              </a:p>
            </p:txBody>
          </p:sp>
        </mc:Choice>
        <mc:Fallback xmlns="">
          <p:sp>
            <p:nvSpPr>
              <p:cNvPr id="9" name="文本框 8">
                <a:extLst>
                  <a:ext uri="{FF2B5EF4-FFF2-40B4-BE49-F238E27FC236}">
                    <a16:creationId xmlns:a16="http://schemas.microsoft.com/office/drawing/2014/main" id="{54722621-D3F1-1591-0F6E-7308AA6F3F31}"/>
                  </a:ext>
                </a:extLst>
              </p:cNvPr>
              <p:cNvSpPr txBox="1">
                <a:spLocks noRot="1" noChangeAspect="1" noMove="1" noResize="1" noEditPoints="1" noAdjustHandles="1" noChangeArrowheads="1" noChangeShapeType="1" noTextEdit="1"/>
              </p:cNvSpPr>
              <p:nvPr/>
            </p:nvSpPr>
            <p:spPr>
              <a:xfrm>
                <a:off x="472737" y="4379028"/>
                <a:ext cx="10282612" cy="874407"/>
              </a:xfrm>
              <a:prstGeom prst="rect">
                <a:avLst/>
              </a:prstGeom>
              <a:blipFill>
                <a:blip r:embed="rId3"/>
                <a:stretch>
                  <a:fillRect l="-370"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07419DA-192C-97AA-3BE7-38FD9537A9EF}"/>
                  </a:ext>
                </a:extLst>
              </p:cNvPr>
              <p:cNvSpPr txBox="1"/>
              <p:nvPr/>
            </p:nvSpPr>
            <p:spPr>
              <a:xfrm>
                <a:off x="6300435" y="1578181"/>
                <a:ext cx="3337837" cy="463588"/>
              </a:xfrm>
              <a:prstGeom prst="rect">
                <a:avLst/>
              </a:prstGeom>
              <a:noFill/>
            </p:spPr>
            <p:txBody>
              <a:bodyPr wrap="square" rtlCol="0">
                <a:spAutoFit/>
              </a:bodyPr>
              <a:lstStyle/>
              <a:p>
                <a:pPr algn="l">
                  <a:lnSpc>
                    <a:spcPct val="150000"/>
                  </a:lnSpc>
                </a:pPr>
                <a:r>
                  <a:rPr kumimoji="1" lang="zh-CN" altLang="en-US" dirty="0">
                    <a:latin typeface="Microsoft YaHei" panose="020B0503020204020204" pitchFamily="34" charset="-122"/>
                    <a:ea typeface="Microsoft YaHei" panose="020B0503020204020204" pitchFamily="34" charset="-122"/>
                  </a:rPr>
                  <a:t>对于输出层参数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𝑎</m:t>
                        </m:r>
                      </m:e>
                      <m:sub>
                        <m:r>
                          <a:rPr kumimoji="1" lang="en-US" altLang="zh-CN" b="0" i="1" smtClean="0">
                            <a:latin typeface="Cambria Math" panose="02040503050406030204" pitchFamily="18" charset="0"/>
                            <a:ea typeface="Microsoft YaHei" panose="020B0503020204020204" pitchFamily="34" charset="-122"/>
                          </a:rPr>
                          <m:t>𝑘</m:t>
                        </m:r>
                      </m:sub>
                    </m:sSub>
                  </m:oMath>
                </a14:m>
                <a:r>
                  <a:rPr kumimoji="1" lang="en"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总是线性的</a:t>
                </a:r>
                <a:endParaRPr kumimoji="1" lang="zh-CN" altLang="en-US" dirty="0">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607419DA-192C-97AA-3BE7-38FD9537A9EF}"/>
                  </a:ext>
                </a:extLst>
              </p:cNvPr>
              <p:cNvSpPr txBox="1">
                <a:spLocks noRot="1" noChangeAspect="1" noMove="1" noResize="1" noEditPoints="1" noAdjustHandles="1" noChangeArrowheads="1" noChangeShapeType="1" noTextEdit="1"/>
              </p:cNvSpPr>
              <p:nvPr/>
            </p:nvSpPr>
            <p:spPr>
              <a:xfrm>
                <a:off x="6300435" y="1578181"/>
                <a:ext cx="3337837" cy="463588"/>
              </a:xfrm>
              <a:prstGeom prst="rect">
                <a:avLst/>
              </a:prstGeom>
              <a:blipFill>
                <a:blip r:embed="rId4"/>
                <a:stretch>
                  <a:fillRect l="-1521" r="-760"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11EF235-FE97-CD4D-F890-8064D8451E9B}"/>
                  </a:ext>
                </a:extLst>
              </p:cNvPr>
              <p:cNvSpPr txBox="1"/>
              <p:nvPr/>
            </p:nvSpPr>
            <p:spPr>
              <a:xfrm>
                <a:off x="3128875" y="2377440"/>
                <a:ext cx="4221797" cy="1384995"/>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𝑓</m:t>
                          </m:r>
                        </m:e>
                        <m:sub>
                          <m:r>
                            <a:rPr kumimoji="1" lang="en-US" altLang="zh-CN" sz="2800" b="0" i="1" smtClean="0">
                              <a:latin typeface="Cambria Math" panose="02040503050406030204" pitchFamily="18" charset="0"/>
                              <a:ea typeface="Microsoft YaHei" panose="020B0503020204020204" pitchFamily="34" charset="-122"/>
                            </a:rPr>
                            <m:t>𝑎</m:t>
                          </m:r>
                          <m:r>
                            <a:rPr kumimoji="1" lang="en-US" altLang="zh-CN" sz="2800" b="0" i="1" smtClean="0">
                              <a:latin typeface="Cambria Math" panose="02040503050406030204" pitchFamily="18" charset="0"/>
                              <a:ea typeface="Microsoft YaHei" panose="020B0503020204020204" pitchFamily="34" charset="-122"/>
                            </a:rPr>
                            <m:t>+</m:t>
                          </m:r>
                          <m:r>
                            <a:rPr kumimoji="1" lang="en-US" altLang="zh-CN" sz="2800" b="0" i="1" smtClean="0">
                              <a:latin typeface="Cambria Math" panose="02040503050406030204" pitchFamily="18" charset="0"/>
                              <a:ea typeface="Microsoft YaHei" panose="020B0503020204020204" pitchFamily="34" charset="-122"/>
                            </a:rPr>
                            <m:t>𝑎</m:t>
                          </m:r>
                          <m:r>
                            <a:rPr kumimoji="1" lang="en-US" altLang="zh-CN" sz="2800" b="0" i="1" smtClean="0">
                              <a:latin typeface="Cambria Math" panose="02040503050406030204" pitchFamily="18" charset="0"/>
                              <a:ea typeface="Microsoft YaHei" panose="020B0503020204020204" pitchFamily="34" charset="-122"/>
                            </a:rPr>
                            <m:t>′</m:t>
                          </m:r>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r>
                        <a:rPr kumimoji="1" lang="en-US" altLang="zh-CN" sz="2800" b="0" i="1" smtClean="0">
                          <a:latin typeface="Cambria Math" panose="02040503050406030204" pitchFamily="18" charset="0"/>
                          <a:ea typeface="Microsoft YaHei" panose="020B0503020204020204" pitchFamily="34" charset="-122"/>
                        </a:rPr>
                        <m:t>=</m:t>
                      </m:r>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𝑓</m:t>
                          </m:r>
                        </m:e>
                        <m:sub>
                          <m:r>
                            <a:rPr kumimoji="1" lang="en-US" altLang="zh-CN" sz="2800" b="0" i="1" smtClean="0">
                              <a:latin typeface="Cambria Math" panose="02040503050406030204" pitchFamily="18" charset="0"/>
                              <a:ea typeface="Microsoft YaHei" panose="020B0503020204020204" pitchFamily="34" charset="-122"/>
                            </a:rPr>
                            <m:t>𝑎</m:t>
                          </m:r>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r>
                        <a:rPr kumimoji="1" lang="en-US" altLang="zh-CN" sz="2800" b="0" i="1" smtClean="0">
                          <a:latin typeface="Cambria Math" panose="02040503050406030204" pitchFamily="18" charset="0"/>
                          <a:ea typeface="Microsoft YaHei" panose="020B0503020204020204" pitchFamily="34" charset="-122"/>
                        </a:rPr>
                        <m:t>+</m:t>
                      </m:r>
                      <m:sSub>
                        <m:sSubPr>
                          <m:ctrlPr>
                            <a:rPr kumimoji="1" lang="en-US" altLang="zh-CN" sz="2800" i="1">
                              <a:latin typeface="Cambria Math" panose="02040503050406030204" pitchFamily="18" charset="0"/>
                              <a:ea typeface="Microsoft YaHei" panose="020B0503020204020204" pitchFamily="34" charset="-122"/>
                            </a:rPr>
                          </m:ctrlPr>
                        </m:sSubPr>
                        <m:e>
                          <m:r>
                            <a:rPr kumimoji="1" lang="en-US" altLang="zh-CN" sz="2800" i="1">
                              <a:latin typeface="Cambria Math" panose="02040503050406030204" pitchFamily="18" charset="0"/>
                              <a:ea typeface="Microsoft YaHei" panose="020B0503020204020204" pitchFamily="34" charset="-122"/>
                            </a:rPr>
                            <m:t>𝑓</m:t>
                          </m:r>
                        </m:e>
                        <m:sub>
                          <m:r>
                            <a:rPr kumimoji="1" lang="en-US" altLang="zh-CN" sz="2800" b="0" i="1" smtClean="0">
                              <a:latin typeface="Cambria Math" panose="02040503050406030204" pitchFamily="18" charset="0"/>
                              <a:ea typeface="Microsoft YaHei" panose="020B0503020204020204" pitchFamily="34" charset="-122"/>
                            </a:rPr>
                            <m:t>𝑎</m:t>
                          </m:r>
                          <m:r>
                            <a:rPr kumimoji="1" lang="en-US" altLang="zh-CN" sz="2800" b="0" i="1" smtClean="0">
                              <a:latin typeface="Cambria Math" panose="02040503050406030204" pitchFamily="18" charset="0"/>
                              <a:ea typeface="Microsoft YaHei" panose="020B0503020204020204" pitchFamily="34" charset="-122"/>
                            </a:rPr>
                            <m:t>′</m:t>
                          </m:r>
                        </m:sub>
                      </m:sSub>
                      <m:d>
                        <m:dPr>
                          <m:ctrlPr>
                            <a:rPr kumimoji="1" lang="en-US" altLang="zh-CN" sz="2800" i="1">
                              <a:latin typeface="Cambria Math" panose="02040503050406030204" pitchFamily="18" charset="0"/>
                              <a:ea typeface="Microsoft YaHei" panose="020B0503020204020204" pitchFamily="34" charset="-122"/>
                            </a:rPr>
                          </m:ctrlPr>
                        </m:dPr>
                        <m:e>
                          <m:r>
                            <a:rPr kumimoji="1" lang="en-US" altLang="zh-CN" sz="2800" i="1">
                              <a:latin typeface="Cambria Math" panose="02040503050406030204" pitchFamily="18" charset="0"/>
                              <a:ea typeface="Microsoft YaHei" panose="020B0503020204020204" pitchFamily="34" charset="-122"/>
                            </a:rPr>
                            <m:t>𝑥</m:t>
                          </m:r>
                        </m:e>
                      </m:d>
                      <m:r>
                        <a:rPr kumimoji="1" lang="en-US" altLang="zh-CN" sz="2800" b="0" i="1" smtClean="0">
                          <a:latin typeface="Cambria Math" panose="02040503050406030204" pitchFamily="18" charset="0"/>
                          <a:ea typeface="Microsoft YaHei" panose="020B0503020204020204" pitchFamily="34" charset="-122"/>
                        </a:rPr>
                        <m:t> </m:t>
                      </m:r>
                    </m:oMath>
                  </m:oMathPara>
                </a14:m>
                <a:endParaRPr kumimoji="1" lang="en-US" altLang="zh-CN" sz="1600" dirty="0">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800" i="1">
                              <a:solidFill>
                                <a:prstClr val="black"/>
                              </a:solidFill>
                              <a:latin typeface="Cambria Math" panose="02040503050406030204" pitchFamily="18" charset="0"/>
                              <a:ea typeface="Microsoft YaHei" panose="020B0503020204020204" pitchFamily="34" charset="-122"/>
                            </a:rPr>
                          </m:ctrlPr>
                        </m:sSubPr>
                        <m:e>
                          <m:r>
                            <a:rPr kumimoji="1" lang="en-US" altLang="zh-CN" sz="2800" i="1">
                              <a:solidFill>
                                <a:prstClr val="black"/>
                              </a:solidFill>
                              <a:latin typeface="Cambria Math" panose="02040503050406030204" pitchFamily="18" charset="0"/>
                              <a:ea typeface="Microsoft YaHei" panose="020B0503020204020204" pitchFamily="34" charset="-122"/>
                            </a:rPr>
                            <m:t>𝑓</m:t>
                          </m:r>
                        </m:e>
                        <m:sub>
                          <m:r>
                            <a:rPr kumimoji="1" lang="en-US" altLang="zh-CN" sz="2800" i="1" smtClean="0">
                              <a:solidFill>
                                <a:prstClr val="black"/>
                              </a:solidFill>
                              <a:latin typeface="Cambria Math" panose="02040503050406030204" pitchFamily="18" charset="0"/>
                              <a:ea typeface="Microsoft YaHei" panose="020B0503020204020204" pitchFamily="34" charset="-122"/>
                            </a:rPr>
                            <m:t>𝑐</m:t>
                          </m:r>
                          <m:r>
                            <a:rPr kumimoji="1" lang="en-US" altLang="zh-CN" sz="2800" b="0" i="1" smtClean="0">
                              <a:solidFill>
                                <a:prstClr val="black"/>
                              </a:solidFill>
                              <a:latin typeface="Cambria Math" panose="02040503050406030204" pitchFamily="18" charset="0"/>
                              <a:ea typeface="Microsoft YaHei" panose="020B0503020204020204" pitchFamily="34" charset="-122"/>
                            </a:rPr>
                            <m:t>𝑎</m:t>
                          </m:r>
                        </m:sub>
                      </m:sSub>
                      <m:d>
                        <m:dPr>
                          <m:ctrlPr>
                            <a:rPr kumimoji="1" lang="en-US" altLang="zh-CN" sz="2800" i="1">
                              <a:solidFill>
                                <a:prstClr val="black"/>
                              </a:solidFill>
                              <a:latin typeface="Cambria Math" panose="02040503050406030204" pitchFamily="18" charset="0"/>
                              <a:ea typeface="Microsoft YaHei" panose="020B0503020204020204" pitchFamily="34" charset="-122"/>
                            </a:rPr>
                          </m:ctrlPr>
                        </m:dPr>
                        <m:e>
                          <m:r>
                            <a:rPr kumimoji="1" lang="en-US" altLang="zh-CN" sz="2800" i="1">
                              <a:solidFill>
                                <a:prstClr val="black"/>
                              </a:solidFill>
                              <a:latin typeface="Cambria Math" panose="02040503050406030204" pitchFamily="18" charset="0"/>
                              <a:ea typeface="Microsoft YaHei" panose="020B0503020204020204" pitchFamily="34" charset="-122"/>
                            </a:rPr>
                            <m:t>𝑥</m:t>
                          </m:r>
                        </m:e>
                      </m:d>
                      <m:r>
                        <a:rPr kumimoji="1" lang="en-US" altLang="zh-CN" sz="2800" i="1">
                          <a:solidFill>
                            <a:prstClr val="black"/>
                          </a:solidFill>
                          <a:latin typeface="Cambria Math" panose="02040503050406030204" pitchFamily="18" charset="0"/>
                          <a:ea typeface="Microsoft YaHei" panose="020B0503020204020204" pitchFamily="34" charset="-122"/>
                        </a:rPr>
                        <m:t>=</m:t>
                      </m:r>
                      <m:sSub>
                        <m:sSubPr>
                          <m:ctrlPr>
                            <a:rPr kumimoji="1" lang="en-US" altLang="zh-CN" sz="2800" i="1">
                              <a:solidFill>
                                <a:prstClr val="black"/>
                              </a:solidFill>
                              <a:latin typeface="Cambria Math" panose="02040503050406030204" pitchFamily="18" charset="0"/>
                              <a:ea typeface="Microsoft YaHei" panose="020B0503020204020204" pitchFamily="34" charset="-122"/>
                            </a:rPr>
                          </m:ctrlPr>
                        </m:sSubPr>
                        <m:e>
                          <m:r>
                            <a:rPr kumimoji="1" lang="en-US" altLang="zh-CN" sz="2800" b="0" i="1" smtClean="0">
                              <a:solidFill>
                                <a:prstClr val="black"/>
                              </a:solidFill>
                              <a:latin typeface="Cambria Math" panose="02040503050406030204" pitchFamily="18" charset="0"/>
                              <a:ea typeface="Microsoft YaHei" panose="020B0503020204020204" pitchFamily="34" charset="-122"/>
                            </a:rPr>
                            <m:t>𝑐</m:t>
                          </m:r>
                          <m:r>
                            <a:rPr kumimoji="1" lang="en-US" altLang="zh-CN" sz="2800" i="1">
                              <a:solidFill>
                                <a:prstClr val="black"/>
                              </a:solidFill>
                              <a:latin typeface="Cambria Math" panose="02040503050406030204" pitchFamily="18" charset="0"/>
                              <a:ea typeface="Microsoft YaHei" panose="020B0503020204020204" pitchFamily="34" charset="-122"/>
                            </a:rPr>
                            <m:t>𝑓</m:t>
                          </m:r>
                        </m:e>
                        <m:sub>
                          <m:r>
                            <a:rPr kumimoji="1" lang="en-US" altLang="zh-CN" sz="2800" b="0" i="1" smtClean="0">
                              <a:solidFill>
                                <a:prstClr val="black"/>
                              </a:solidFill>
                              <a:latin typeface="Cambria Math" panose="02040503050406030204" pitchFamily="18" charset="0"/>
                              <a:ea typeface="Microsoft YaHei" panose="020B0503020204020204" pitchFamily="34" charset="-122"/>
                            </a:rPr>
                            <m:t>𝑎</m:t>
                          </m:r>
                        </m:sub>
                      </m:sSub>
                      <m:d>
                        <m:dPr>
                          <m:ctrlPr>
                            <a:rPr kumimoji="1" lang="en-US" altLang="zh-CN" sz="2800" i="1">
                              <a:solidFill>
                                <a:prstClr val="black"/>
                              </a:solidFill>
                              <a:latin typeface="Cambria Math" panose="02040503050406030204" pitchFamily="18" charset="0"/>
                              <a:ea typeface="Microsoft YaHei" panose="020B0503020204020204" pitchFamily="34" charset="-122"/>
                            </a:rPr>
                          </m:ctrlPr>
                        </m:dPr>
                        <m:e>
                          <m:r>
                            <a:rPr kumimoji="1" lang="en-US" altLang="zh-CN" sz="2800" i="1">
                              <a:solidFill>
                                <a:prstClr val="black"/>
                              </a:solidFill>
                              <a:latin typeface="Cambria Math" panose="02040503050406030204" pitchFamily="18" charset="0"/>
                              <a:ea typeface="Microsoft YaHei" panose="020B0503020204020204" pitchFamily="34" charset="-122"/>
                            </a:rPr>
                            <m:t>𝑥</m:t>
                          </m:r>
                        </m:e>
                      </m:d>
                      <m:r>
                        <a:rPr kumimoji="1" lang="en-US" altLang="zh-CN" sz="2800" i="1">
                          <a:solidFill>
                            <a:prstClr val="black"/>
                          </a:solidFill>
                          <a:latin typeface="Cambria Math" panose="02040503050406030204" pitchFamily="18" charset="0"/>
                          <a:ea typeface="Microsoft YaHei" panose="020B0503020204020204" pitchFamily="34" charset="-122"/>
                        </a:rPr>
                        <m:t> </m:t>
                      </m:r>
                    </m:oMath>
                  </m:oMathPara>
                </a14:m>
                <a:endParaRPr kumimoji="1" lang="en-US" altLang="zh-CN" sz="1600" dirty="0">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211EF235-FE97-CD4D-F890-8064D8451E9B}"/>
                  </a:ext>
                </a:extLst>
              </p:cNvPr>
              <p:cNvSpPr txBox="1">
                <a:spLocks noRot="1" noChangeAspect="1" noMove="1" noResize="1" noEditPoints="1" noAdjustHandles="1" noChangeArrowheads="1" noChangeShapeType="1" noTextEdit="1"/>
              </p:cNvSpPr>
              <p:nvPr/>
            </p:nvSpPr>
            <p:spPr>
              <a:xfrm>
                <a:off x="3128875" y="2377440"/>
                <a:ext cx="4221797" cy="1384995"/>
              </a:xfrm>
              <a:prstGeom prst="rect">
                <a:avLst/>
              </a:prstGeom>
              <a:blipFill>
                <a:blip r:embed="rId5"/>
                <a:stretch>
                  <a:fillRect l="-300" r="-601" b="-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847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线性行为与非线性行为的界定 </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4722621-D3F1-1591-0F6E-7308AA6F3F31}"/>
                  </a:ext>
                </a:extLst>
              </p:cNvPr>
              <p:cNvSpPr txBox="1"/>
              <p:nvPr/>
            </p:nvSpPr>
            <p:spPr>
              <a:xfrm>
                <a:off x="265043" y="1161017"/>
                <a:ext cx="10282612"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我们将这个线性近似有效的区域称为“</a:t>
                </a:r>
                <a:r>
                  <a:rPr lang="zh-CN" altLang="en-US" b="1" dirty="0">
                    <a:solidFill>
                      <a:srgbClr val="FF0000"/>
                    </a:solidFill>
                    <a:latin typeface="Microsoft YaHei" panose="020B0503020204020204" pitchFamily="34" charset="-122"/>
                    <a:ea typeface="Microsoft YaHei" panose="020B0503020204020204" pitchFamily="34" charset="-122"/>
                  </a:rPr>
                  <a:t>线性区域</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量化 </a:t>
                </a:r>
                <a14:m>
                  <m:oMath xmlns:m="http://schemas.openxmlformats.org/officeDocument/2006/math">
                    <m:sSub>
                      <m:sSubPr>
                        <m:ctrlPr>
                          <a:rPr lang="en-US" altLang="zh-CN" b="0" i="1" smtClean="0">
                            <a:latin typeface="Cambria Math" panose="02040503050406030204" pitchFamily="18" charset="0"/>
                            <a:ea typeface="Microsoft YaHei" panose="020B0503020204020204" pitchFamily="34" charset="-122"/>
                          </a:rPr>
                        </m:ctrlPr>
                      </m:sSubPr>
                      <m:e>
                        <m:r>
                          <a:rPr lang="en-US" altLang="zh-CN" b="0" i="1" smtClean="0">
                            <a:latin typeface="Cambria Math" panose="02040503050406030204" pitchFamily="18" charset="0"/>
                            <a:ea typeface="Microsoft YaHei" panose="020B0503020204020204" pitchFamily="34" charset="-122"/>
                          </a:rPr>
                          <m:t>𝜃</m:t>
                        </m:r>
                      </m:e>
                      <m:sub>
                        <m:r>
                          <a:rPr lang="en-US" altLang="zh-CN" b="0" i="1" smtClean="0">
                            <a:latin typeface="Cambria Math" panose="02040503050406030204" pitchFamily="18" charset="0"/>
                            <a:ea typeface="Microsoft YaHei" panose="020B0503020204020204" pitchFamily="34" charset="-122"/>
                          </a:rPr>
                          <m:t>𝑤</m:t>
                        </m:r>
                      </m:sub>
                    </m:sSub>
                    <m:r>
                      <a:rPr lang="en-US" altLang="zh-CN" b="0" i="1" smtClean="0">
                        <a:latin typeface="Cambria Math" panose="02040503050406030204" pitchFamily="18" charset="0"/>
                        <a:ea typeface="Microsoft YaHei" panose="020B0503020204020204" pitchFamily="34" charset="-122"/>
                      </a:rPr>
                      <m:t>(</m:t>
                    </m:r>
                    <m:r>
                      <a:rPr lang="en-US" altLang="zh-CN" b="0" i="1" smtClean="0">
                        <a:latin typeface="Cambria Math" panose="02040503050406030204" pitchFamily="18" charset="0"/>
                        <a:ea typeface="Microsoft YaHei" panose="020B0503020204020204" pitchFamily="34" charset="-122"/>
                      </a:rPr>
                      <m:t>𝑡</m:t>
                    </m:r>
                    <m:r>
                      <a:rPr lang="en-US" altLang="zh-CN" b="0" i="1" smtClean="0">
                        <a:latin typeface="Cambria Math" panose="02040503050406030204" pitchFamily="18" charset="0"/>
                        <a:ea typeface="Microsoft YaHei" panose="020B0503020204020204" pitchFamily="34" charset="-122"/>
                      </a:rPr>
                      <m:t>)</m:t>
                    </m:r>
                  </m:oMath>
                </a14:m>
                <a:r>
                  <a:rPr lang="zh-CN" altLang="en-US" dirty="0">
                    <a:latin typeface="Microsoft YaHei" panose="020B0503020204020204" pitchFamily="34" charset="-122"/>
                    <a:ea typeface="Microsoft YaHei" panose="020B0503020204020204" pitchFamily="34" charset="-122"/>
                  </a:rPr>
                  <a:t> 的</a:t>
                </a:r>
                <a:r>
                  <a:rPr lang="zh-CN" altLang="en-US" b="1" dirty="0">
                    <a:solidFill>
                      <a:srgbClr val="FF0000"/>
                    </a:solidFill>
                    <a:latin typeface="Microsoft YaHei" panose="020B0503020204020204" pitchFamily="34" charset="-122"/>
                    <a:ea typeface="Microsoft YaHei" panose="020B0503020204020204" pitchFamily="34" charset="-122"/>
                  </a:rPr>
                  <a:t>相对变化距离</a:t>
                </a:r>
                <a:r>
                  <a:rPr lang="zh-CN" altLang="en-US" dirty="0">
                    <a:latin typeface="Microsoft YaHei" panose="020B0503020204020204" pitchFamily="34" charset="-122"/>
                    <a:ea typeface="Microsoft YaHei" panose="020B0503020204020204" pitchFamily="34" charset="-122"/>
                  </a:rPr>
                  <a:t>：</a:t>
                </a:r>
              </a:p>
              <a:p>
                <a:pPr>
                  <a:lnSpc>
                    <a:spcPct val="150000"/>
                  </a:lnSpc>
                </a:pPr>
                <a:r>
                  <a:rPr kumimoji="1" lang="zh-CN" altLang="en-US" dirty="0">
                    <a:ea typeface="Microsoft YaHei" panose="020B0503020204020204" pitchFamily="34" charset="-122"/>
                  </a:rPr>
                  <a:t> </a:t>
                </a:r>
              </a:p>
            </p:txBody>
          </p:sp>
        </mc:Choice>
        <mc:Fallback xmlns="">
          <p:sp>
            <p:nvSpPr>
              <p:cNvPr id="9" name="文本框 8">
                <a:extLst>
                  <a:ext uri="{FF2B5EF4-FFF2-40B4-BE49-F238E27FC236}">
                    <a16:creationId xmlns:a16="http://schemas.microsoft.com/office/drawing/2014/main" id="{54722621-D3F1-1591-0F6E-7308AA6F3F31}"/>
                  </a:ext>
                </a:extLst>
              </p:cNvPr>
              <p:cNvSpPr txBox="1">
                <a:spLocks noRot="1" noChangeAspect="1" noMove="1" noResize="1" noEditPoints="1" noAdjustHandles="1" noChangeArrowheads="1" noChangeShapeType="1" noTextEdit="1"/>
              </p:cNvSpPr>
              <p:nvPr/>
            </p:nvSpPr>
            <p:spPr>
              <a:xfrm>
                <a:off x="265043" y="1161017"/>
                <a:ext cx="10282612" cy="1295868"/>
              </a:xfrm>
              <a:prstGeom prst="rect">
                <a:avLst/>
              </a:prstGeom>
              <a:blipFill>
                <a:blip r:embed="rId2"/>
                <a:stretch>
                  <a:fillRect l="-370"/>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5FC5EBDB-2384-E8B6-04CE-1AA238B72889}"/>
              </a:ext>
            </a:extLst>
          </p:cNvPr>
          <p:cNvPicPr>
            <a:picLocks noChangeAspect="1"/>
          </p:cNvPicPr>
          <p:nvPr/>
        </p:nvPicPr>
        <p:blipFill>
          <a:blip r:embed="rId3"/>
          <a:stretch>
            <a:fillRect/>
          </a:stretch>
        </p:blipFill>
        <p:spPr>
          <a:xfrm>
            <a:off x="2705292" y="2155777"/>
            <a:ext cx="5133965" cy="1273223"/>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5B30940-8CE4-92AB-FD96-62FBB7B27DAD}"/>
                  </a:ext>
                </a:extLst>
              </p:cNvPr>
              <p:cNvSpPr txBox="1"/>
              <p:nvPr/>
            </p:nvSpPr>
            <p:spPr>
              <a:xfrm>
                <a:off x="265043" y="5257439"/>
                <a:ext cx="11170508" cy="8790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ea typeface="Microsoft YaHei" panose="020B0503020204020204" pitchFamily="34" charset="-122"/>
                  </a:rPr>
                  <a:t>实验上，我们关注 </a:t>
                </a:r>
                <a14:m>
                  <m:oMath xmlns:m="http://schemas.openxmlformats.org/officeDocument/2006/math">
                    <m:r>
                      <m:rPr>
                        <m:sty m:val="p"/>
                      </m:rPr>
                      <a:rPr kumimoji="1" lang="en-US" altLang="zh-CN" b="0" i="0" smtClean="0">
                        <a:latin typeface="Cambria Math" panose="02040503050406030204" pitchFamily="18" charset="0"/>
                        <a:ea typeface="Microsoft YaHei" panose="020B0503020204020204" pitchFamily="34" charset="-122"/>
                      </a:rPr>
                      <m:t>RD</m:t>
                    </m:r>
                    <m:r>
                      <a:rPr kumimoji="1" lang="en-US" altLang="zh-CN" b="0" i="0" smtClean="0">
                        <a:latin typeface="Cambria Math" panose="02040503050406030204" pitchFamily="18" charset="0"/>
                        <a:ea typeface="Microsoft YaHei" panose="020B0503020204020204" pitchFamily="34" charset="-122"/>
                      </a:rPr>
                      <m:t>(</m:t>
                    </m:r>
                    <m:sSub>
                      <m:sSubPr>
                        <m:ctrlPr>
                          <a:rPr kumimoji="1" lang="en-US" altLang="zh-CN" i="1">
                            <a:latin typeface="Cambria Math" panose="02040503050406030204" pitchFamily="18" charset="0"/>
                            <a:ea typeface="Microsoft YaHei" panose="020B0503020204020204" pitchFamily="34" charset="-122"/>
                          </a:rPr>
                        </m:ctrlPr>
                      </m:sSubPr>
                      <m:e>
                        <m:r>
                          <a:rPr kumimoji="1" lang="en-US" altLang="zh-CN" i="1">
                            <a:latin typeface="Cambria Math" panose="02040503050406030204" pitchFamily="18" charset="0"/>
                            <a:ea typeface="Microsoft YaHei" panose="020B0503020204020204" pitchFamily="34" charset="-122"/>
                          </a:rPr>
                          <m:t>𝜃</m:t>
                        </m:r>
                      </m:e>
                      <m:sub>
                        <m:sSup>
                          <m:sSupPr>
                            <m:ctrlPr>
                              <a:rPr kumimoji="1" lang="en-US" altLang="zh-CN" i="1">
                                <a:latin typeface="Cambria Math" panose="02040503050406030204" pitchFamily="18" charset="0"/>
                                <a:ea typeface="Microsoft YaHei" panose="020B0503020204020204" pitchFamily="34" charset="-122"/>
                              </a:rPr>
                            </m:ctrlPr>
                          </m:sSupPr>
                          <m:e>
                            <m:r>
                              <a:rPr kumimoji="1" lang="en-US" altLang="zh-CN" i="1">
                                <a:latin typeface="Cambria Math" panose="02040503050406030204" pitchFamily="18" charset="0"/>
                                <a:ea typeface="Microsoft YaHei" panose="020B0503020204020204" pitchFamily="34" charset="-122"/>
                              </a:rPr>
                              <m:t>𝑤</m:t>
                            </m:r>
                          </m:e>
                          <m:sup>
                            <m:r>
                              <a:rPr kumimoji="1" lang="en-US" altLang="zh-CN" i="1">
                                <a:latin typeface="Cambria Math" panose="02040503050406030204" pitchFamily="18" charset="0"/>
                                <a:ea typeface="Microsoft YaHei" panose="020B0503020204020204" pitchFamily="34" charset="-122"/>
                              </a:rPr>
                              <m:t>∗</m:t>
                            </m:r>
                          </m:sup>
                        </m:sSup>
                      </m:sub>
                    </m:sSub>
                    <m:r>
                      <a:rPr kumimoji="1" lang="en-US" altLang="zh-CN" b="0" i="1" smtClean="0">
                        <a:latin typeface="Cambria Math" panose="02040503050406030204" pitchFamily="18" charset="0"/>
                        <a:ea typeface="Microsoft YaHei" panose="020B0503020204020204" pitchFamily="34" charset="-122"/>
                      </a:rPr>
                      <m:t>)</m:t>
                    </m:r>
                  </m:oMath>
                </a14:m>
                <a:r>
                  <a:rPr kumimoji="1" lang="zh-CN" altLang="en" dirty="0">
                    <a:ea typeface="Microsoft YaHei" panose="020B0503020204020204" pitchFamily="34" charset="-122"/>
                  </a:rPr>
                  <a:t>，</a:t>
                </a:r>
                <a:r>
                  <a:rPr kumimoji="1" lang="zh-CN" altLang="en-US" dirty="0">
                    <a:ea typeface="Microsoft YaHei" panose="020B0503020204020204" pitchFamily="34" charset="-122"/>
                  </a:rPr>
                  <a:t>它代表了在整个训练过程中</a:t>
                </a:r>
                <a:r>
                  <a:rPr kumimoji="1" lang="en-US" altLang="zh-CN" dirty="0">
                    <a:ea typeface="Microsoft YaHei" panose="020B0503020204020204" pitchFamily="34" charset="-122"/>
                  </a:rPr>
                  <a:t> </a:t>
                </a:r>
                <a14:m>
                  <m:oMath xmlns:m="http://schemas.openxmlformats.org/officeDocument/2006/math">
                    <m:sSub>
                      <m:sSubPr>
                        <m:ctrlPr>
                          <a:rPr lang="en-US" altLang="zh-CN" i="1">
                            <a:latin typeface="Cambria Math" panose="02040503050406030204" pitchFamily="18" charset="0"/>
                            <a:ea typeface="Microsoft YaHei" panose="020B0503020204020204" pitchFamily="34" charset="-122"/>
                          </a:rPr>
                        </m:ctrlPr>
                      </m:sSubPr>
                      <m:e>
                        <m:r>
                          <a:rPr lang="en-US" altLang="zh-CN" i="1">
                            <a:latin typeface="Cambria Math" panose="02040503050406030204" pitchFamily="18" charset="0"/>
                            <a:ea typeface="Microsoft YaHei" panose="020B0503020204020204" pitchFamily="34" charset="-122"/>
                          </a:rPr>
                          <m:t>𝜃</m:t>
                        </m:r>
                      </m:e>
                      <m:sub>
                        <m:r>
                          <a:rPr lang="en-US" altLang="zh-CN" i="1">
                            <a:latin typeface="Cambria Math" panose="02040503050406030204" pitchFamily="18" charset="0"/>
                            <a:ea typeface="Microsoft YaHei" panose="020B0503020204020204" pitchFamily="34" charset="-122"/>
                          </a:rPr>
                          <m:t>𝑤</m:t>
                        </m:r>
                      </m:sub>
                    </m:sSub>
                    <m:r>
                      <a:rPr lang="en-US" altLang="zh-CN" i="1">
                        <a:latin typeface="Cambria Math" panose="02040503050406030204" pitchFamily="18" charset="0"/>
                        <a:ea typeface="Microsoft YaHei" panose="020B0503020204020204" pitchFamily="34" charset="-122"/>
                      </a:rPr>
                      <m:t>(</m:t>
                    </m:r>
                    <m:r>
                      <a:rPr lang="en-US" altLang="zh-CN" i="1">
                        <a:latin typeface="Cambria Math" panose="02040503050406030204" pitchFamily="18" charset="0"/>
                        <a:ea typeface="Microsoft YaHei" panose="020B0503020204020204" pitchFamily="34" charset="-122"/>
                      </a:rPr>
                      <m:t>𝑡</m:t>
                    </m:r>
                    <m:r>
                      <a:rPr lang="en-US" altLang="zh-CN" i="1">
                        <a:latin typeface="Cambria Math" panose="02040503050406030204" pitchFamily="18" charset="0"/>
                        <a:ea typeface="Microsoft YaHei" panose="020B0503020204020204" pitchFamily="34" charset="-122"/>
                      </a:rPr>
                      <m:t>)</m:t>
                    </m:r>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从初始值到最终学习状态的相对偏移距离，其中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𝜃</m:t>
                        </m:r>
                      </m:e>
                      <m:sub>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𝑤</m:t>
                            </m:r>
                          </m:e>
                          <m:sup>
                            <m:r>
                              <a:rPr kumimoji="1" lang="en-US" altLang="zh-CN" b="0" i="1" smtClean="0">
                                <a:latin typeface="Cambria Math" panose="02040503050406030204" pitchFamily="18" charset="0"/>
                                <a:ea typeface="Microsoft YaHei" panose="020B0503020204020204" pitchFamily="34" charset="-122"/>
                              </a:rPr>
                              <m:t>∗</m:t>
                            </m:r>
                          </m:sup>
                        </m:sSup>
                      </m:sub>
                    </m:sSub>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𝜃</m:t>
                        </m:r>
                      </m:e>
                      <m:sub>
                        <m:r>
                          <a:rPr kumimoji="1" lang="en-US" altLang="zh-CN" b="0" i="1" smtClean="0">
                            <a:latin typeface="Cambria Math" panose="02040503050406030204" pitchFamily="18" charset="0"/>
                            <a:ea typeface="Microsoft YaHei" panose="020B0503020204020204" pitchFamily="34" charset="-122"/>
                          </a:rPr>
                          <m:t>𝑤</m:t>
                        </m:r>
                      </m:sub>
                    </m:sSub>
                    <m:r>
                      <a:rPr kumimoji="1" lang="en-US" altLang="zh-CN" b="0" i="1" smtClean="0">
                        <a:latin typeface="Cambria Math" panose="02040503050406030204" pitchFamily="18" charset="0"/>
                        <a:ea typeface="Microsoft YaHei" panose="020B0503020204020204" pitchFamily="34" charset="-122"/>
                      </a:rPr>
                      <m:t>(∞)</m:t>
                    </m:r>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代表训练结束时的参数值 </a:t>
                </a:r>
              </a:p>
            </p:txBody>
          </p:sp>
        </mc:Choice>
        <mc:Fallback xmlns="">
          <p:sp>
            <p:nvSpPr>
              <p:cNvPr id="14" name="文本框 13">
                <a:extLst>
                  <a:ext uri="{FF2B5EF4-FFF2-40B4-BE49-F238E27FC236}">
                    <a16:creationId xmlns:a16="http://schemas.microsoft.com/office/drawing/2014/main" id="{25B30940-8CE4-92AB-FD96-62FBB7B27DAD}"/>
                  </a:ext>
                </a:extLst>
              </p:cNvPr>
              <p:cNvSpPr txBox="1">
                <a:spLocks noRot="1" noChangeAspect="1" noMove="1" noResize="1" noEditPoints="1" noAdjustHandles="1" noChangeArrowheads="1" noChangeShapeType="1" noTextEdit="1"/>
              </p:cNvSpPr>
              <p:nvPr/>
            </p:nvSpPr>
            <p:spPr>
              <a:xfrm>
                <a:off x="265043" y="5257439"/>
                <a:ext cx="11170508" cy="879087"/>
              </a:xfrm>
              <a:prstGeom prst="rect">
                <a:avLst/>
              </a:prstGeom>
              <a:blipFill>
                <a:blip r:embed="rId4"/>
                <a:stretch>
                  <a:fillRect l="-341" r="-341" b="-845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F78E108-D25C-BE47-437A-AA73FD72653E}"/>
              </a:ext>
            </a:extLst>
          </p:cNvPr>
          <p:cNvSpPr txBox="1"/>
          <p:nvPr/>
        </p:nvSpPr>
        <p:spPr>
          <a:xfrm>
            <a:off x="650883" y="3873673"/>
            <a:ext cx="4544834" cy="447110"/>
          </a:xfrm>
          <a:prstGeom prst="rect">
            <a:avLst/>
          </a:prstGeom>
          <a:noFill/>
        </p:spPr>
        <p:txBody>
          <a:bodyPr wrap="none" rtlCol="0">
            <a:spAutoFit/>
          </a:bodyPr>
          <a:lstStyle/>
          <a:p>
            <a:pPr algn="l">
              <a:lnSpc>
                <a:spcPct val="125000"/>
              </a:lnSpc>
            </a:pPr>
            <a:r>
              <a:rPr kumimoji="1" lang="zh-CN" altLang="en-US" sz="2000" b="1" dirty="0">
                <a:solidFill>
                  <a:schemeClr val="accent5"/>
                </a:solidFill>
                <a:ea typeface="Microsoft YaHei" panose="020B0503020204020204" pitchFamily="34" charset="-122"/>
              </a:rPr>
              <a:t>思考：实验上如何测量相对变化距离？</a:t>
            </a:r>
          </a:p>
        </p:txBody>
      </p:sp>
    </p:spTree>
    <p:extLst>
      <p:ext uri="{BB962C8B-B14F-4D97-AF65-F5344CB8AC3E}">
        <p14:creationId xmlns:p14="http://schemas.microsoft.com/office/powerpoint/2010/main" val="15923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线性行为与非线性行为的界定 </a:t>
            </a:r>
          </a:p>
        </p:txBody>
      </p:sp>
      <p:pic>
        <p:nvPicPr>
          <p:cNvPr id="11" name="图片 10">
            <a:extLst>
              <a:ext uri="{FF2B5EF4-FFF2-40B4-BE49-F238E27FC236}">
                <a16:creationId xmlns:a16="http://schemas.microsoft.com/office/drawing/2014/main" id="{08A70D6D-7E12-BEBF-A380-3EA930DE69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416" y="1947903"/>
            <a:ext cx="10881118" cy="4724567"/>
          </a:xfrm>
          <a:prstGeom prst="rect">
            <a:avLst/>
          </a:prstGeom>
        </p:spPr>
      </p:pic>
      <p:sp>
        <p:nvSpPr>
          <p:cNvPr id="12" name="文本框 11">
            <a:extLst>
              <a:ext uri="{FF2B5EF4-FFF2-40B4-BE49-F238E27FC236}">
                <a16:creationId xmlns:a16="http://schemas.microsoft.com/office/drawing/2014/main" id="{CE1F1EC9-7AE4-6789-31E5-D50D07E72EB7}"/>
              </a:ext>
            </a:extLst>
          </p:cNvPr>
          <p:cNvSpPr txBox="1"/>
          <p:nvPr/>
        </p:nvSpPr>
        <p:spPr>
          <a:xfrm>
            <a:off x="265043" y="947509"/>
            <a:ext cx="9106980" cy="412100"/>
          </a:xfrm>
          <a:prstGeom prst="rect">
            <a:avLst/>
          </a:prstGeom>
          <a:noFill/>
        </p:spPr>
        <p:txBody>
          <a:bodyPr wrap="none" rtlCol="0">
            <a:spAutoFit/>
          </a:bodyPr>
          <a:lstStyle/>
          <a:p>
            <a:pPr marL="285750" indent="-285750" algn="l">
              <a:lnSpc>
                <a:spcPct val="125000"/>
              </a:lnSpc>
              <a:buFont typeface="Wingdings" pitchFamily="2" charset="2"/>
              <a:buChar char="Ø"/>
            </a:pPr>
            <a:r>
              <a:rPr kumimoji="1" lang="zh-CN" altLang="en-US" dirty="0">
                <a:ea typeface="Microsoft YaHei" panose="020B0503020204020204" pitchFamily="34" charset="-122"/>
              </a:rPr>
              <a:t>对于图 </a:t>
            </a:r>
            <a:r>
              <a:rPr kumimoji="1" lang="en-US" altLang="zh-CN" dirty="0">
                <a:ea typeface="Microsoft YaHei" panose="020B0503020204020204" pitchFamily="34" charset="-122"/>
              </a:rPr>
              <a:t>1.1</a:t>
            </a:r>
            <a:r>
              <a:rPr kumimoji="1" lang="zh-CN" altLang="en-US" dirty="0">
                <a:ea typeface="Microsoft YaHei" panose="020B0503020204020204" pitchFamily="34" charset="-122"/>
              </a:rPr>
              <a:t> 的数据，在不同初始化大小下绘制了 </a:t>
            </a:r>
            <a:r>
              <a:rPr kumimoji="1" lang="en" altLang="zh-CN" dirty="0">
                <a:ea typeface="Microsoft YaHei" panose="020B0503020204020204" pitchFamily="34" charset="-122"/>
              </a:rPr>
              <a:t>RD(</a:t>
            </a:r>
            <a:r>
              <a:rPr kumimoji="1" lang="el-GR" altLang="zh-CN" dirty="0">
                <a:ea typeface="Microsoft YaHei" panose="020B0503020204020204" pitchFamily="34" charset="-122"/>
              </a:rPr>
              <a:t>θ</a:t>
            </a:r>
            <a:r>
              <a:rPr kumimoji="1" lang="en" altLang="zh-CN" dirty="0">
                <a:ea typeface="Microsoft YaHei" panose="020B0503020204020204" pitchFamily="34" charset="-122"/>
              </a:rPr>
              <a:t>w∗ ) </a:t>
            </a:r>
            <a:r>
              <a:rPr kumimoji="1" lang="zh-CN" altLang="en-US" dirty="0">
                <a:ea typeface="Microsoft YaHei" panose="020B0503020204020204" pitchFamily="34" charset="-122"/>
              </a:rPr>
              <a:t>与网络宽度 </a:t>
            </a:r>
            <a:r>
              <a:rPr kumimoji="1" lang="en" altLang="zh-CN" dirty="0">
                <a:ea typeface="Microsoft YaHei" panose="020B0503020204020204" pitchFamily="34" charset="-122"/>
              </a:rPr>
              <a:t>m </a:t>
            </a:r>
            <a:r>
              <a:rPr kumimoji="1" lang="zh-CN" altLang="en-US" dirty="0">
                <a:ea typeface="Microsoft YaHei" panose="020B0503020204020204" pitchFamily="34" charset="-122"/>
              </a:rPr>
              <a:t>之间的关系： </a:t>
            </a:r>
          </a:p>
        </p:txBody>
      </p:sp>
    </p:spTree>
    <p:extLst>
      <p:ext uri="{BB962C8B-B14F-4D97-AF65-F5344CB8AC3E}">
        <p14:creationId xmlns:p14="http://schemas.microsoft.com/office/powerpoint/2010/main" val="2849252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线性行为与非线性行为的界定 </a:t>
            </a:r>
          </a:p>
        </p:txBody>
      </p:sp>
      <p:pic>
        <p:nvPicPr>
          <p:cNvPr id="11" name="图片 10">
            <a:extLst>
              <a:ext uri="{FF2B5EF4-FFF2-40B4-BE49-F238E27FC236}">
                <a16:creationId xmlns:a16="http://schemas.microsoft.com/office/drawing/2014/main" id="{08A70D6D-7E12-BEBF-A380-3EA930DE69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7971" y="872329"/>
            <a:ext cx="9502721" cy="4126069"/>
          </a:xfrm>
          <a:prstGeom prst="rect">
            <a:avLst/>
          </a:prstGeom>
        </p:spPr>
      </p:pic>
      <p:sp>
        <p:nvSpPr>
          <p:cNvPr id="13" name="文本框 12">
            <a:extLst>
              <a:ext uri="{FF2B5EF4-FFF2-40B4-BE49-F238E27FC236}">
                <a16:creationId xmlns:a16="http://schemas.microsoft.com/office/drawing/2014/main" id="{29A5828A-1CC5-2910-4EE9-879C742439B5}"/>
              </a:ext>
            </a:extLst>
          </p:cNvPr>
          <p:cNvSpPr txBox="1"/>
          <p:nvPr/>
        </p:nvSpPr>
        <p:spPr>
          <a:xfrm>
            <a:off x="127152" y="4998398"/>
            <a:ext cx="11852814" cy="1710596"/>
          </a:xfrm>
          <a:prstGeom prst="rect">
            <a:avLst/>
          </a:prstGeom>
          <a:noFill/>
        </p:spPr>
        <p:txBody>
          <a:bodyPr wrap="square" rtlCol="0">
            <a:spAutoFit/>
          </a:bodyPr>
          <a:lstStyle/>
          <a:p>
            <a:pPr algn="l">
              <a:lnSpc>
                <a:spcPct val="150000"/>
              </a:lnSpc>
            </a:pPr>
            <a:r>
              <a:rPr lang="zh-CN" altLang="en-US" b="0" i="0" dirty="0">
                <a:effectLst/>
                <a:highlight>
                  <a:srgbClr val="FFFFFF"/>
                </a:highlight>
                <a:latin typeface="Microsoft YaHei" panose="020B0503020204020204" pitchFamily="34" charset="-122"/>
                <a:ea typeface="Microsoft YaHei" panose="020B0503020204020204" pitchFamily="34" charset="-122"/>
              </a:rPr>
              <a:t>现象：</a:t>
            </a:r>
            <a:endParaRPr lang="en-US" altLang="zh-CN" b="0" i="0" dirty="0">
              <a:effectLst/>
              <a:highlight>
                <a:srgbClr val="FFFFFF"/>
              </a:highlight>
              <a:latin typeface="Microsoft YaHei" panose="020B0503020204020204" pitchFamily="34" charset="-122"/>
              <a:ea typeface="Microsoft YaHei" panose="020B0503020204020204" pitchFamily="34" charset="-122"/>
            </a:endParaRPr>
          </a:p>
          <a:p>
            <a:pPr marL="285750" indent="-285750" algn="l">
              <a:lnSpc>
                <a:spcPct val="150000"/>
              </a:lnSpc>
              <a:buFont typeface="Arial" panose="020B0604020202020204" pitchFamily="34" charset="0"/>
              <a:buChar char="•"/>
            </a:pPr>
            <a:r>
              <a:rPr lang="zh-CN" altLang="en-US" b="0" i="0" dirty="0">
                <a:effectLst/>
                <a:highlight>
                  <a:srgbClr val="FFFFFF"/>
                </a:highlight>
                <a:latin typeface="Microsoft YaHei" panose="020B0503020204020204" pitchFamily="34" charset="-122"/>
                <a:ea typeface="Microsoft YaHei" panose="020B0503020204020204" pitchFamily="34" charset="-122"/>
              </a:rPr>
              <a:t>初始化尺度确定：相对距离 </a:t>
            </a:r>
            <a:r>
              <a:rPr lang="en" altLang="zh-CN" b="0" i="0" dirty="0">
                <a:effectLst/>
                <a:highlight>
                  <a:srgbClr val="FFFFFF"/>
                </a:highlight>
                <a:latin typeface="Microsoft YaHei" panose="020B0503020204020204" pitchFamily="34" charset="-122"/>
                <a:ea typeface="Microsoft YaHei" panose="020B0503020204020204" pitchFamily="34" charset="-122"/>
              </a:rPr>
              <a:t>RD(</a:t>
            </a:r>
            <a:r>
              <a:rPr lang="el-GR" altLang="zh-CN" b="0" i="0" dirty="0">
                <a:effectLst/>
                <a:highlight>
                  <a:srgbClr val="FFFFFF"/>
                </a:highlight>
                <a:latin typeface="Microsoft YaHei" panose="020B0503020204020204" pitchFamily="34" charset="-122"/>
                <a:ea typeface="Microsoft YaHei" panose="020B0503020204020204" pitchFamily="34" charset="-122"/>
              </a:rPr>
              <a:t>θ</a:t>
            </a:r>
            <a:r>
              <a:rPr lang="en" altLang="zh-CN" b="0" i="0" dirty="0">
                <a:effectLst/>
                <a:highlight>
                  <a:srgbClr val="FFFFFF"/>
                </a:highlight>
                <a:latin typeface="Microsoft YaHei" panose="020B0503020204020204" pitchFamily="34" charset="-122"/>
                <a:ea typeface="Microsoft YaHei" panose="020B0503020204020204" pitchFamily="34" charset="-122"/>
              </a:rPr>
              <a:t>w</a:t>
            </a:r>
            <a:r>
              <a:rPr lang="zh-CN" altLang="en-US" b="0" i="0" dirty="0">
                <a:effectLst/>
                <a:highlight>
                  <a:srgbClr val="FFFFFF"/>
                </a:highlight>
                <a:latin typeface="Microsoft YaHei" panose="020B0503020204020204" pitchFamily="34" charset="-122"/>
                <a:ea typeface="Microsoft YaHei" panose="020B0503020204020204" pitchFamily="34" charset="-122"/>
              </a:rPr>
              <a:t>*</a:t>
            </a:r>
            <a:r>
              <a:rPr lang="en" altLang="zh-CN" b="0" i="0" dirty="0">
                <a:effectLst/>
                <a:highlight>
                  <a:srgbClr val="FFFFFF"/>
                </a:highlight>
                <a:latin typeface="Microsoft YaHei" panose="020B0503020204020204" pitchFamily="34" charset="-122"/>
                <a:ea typeface="Microsoft YaHei" panose="020B0503020204020204" pitchFamily="34" charset="-122"/>
              </a:rPr>
              <a:t>) </a:t>
            </a:r>
            <a:r>
              <a:rPr lang="zh-CN" altLang="en-US" b="0" i="0" dirty="0">
                <a:effectLst/>
                <a:highlight>
                  <a:srgbClr val="FFFFFF"/>
                </a:highlight>
                <a:latin typeface="Microsoft YaHei" panose="020B0503020204020204" pitchFamily="34" charset="-122"/>
                <a:ea typeface="Microsoft YaHei" panose="020B0503020204020204" pitchFamily="34" charset="-122"/>
              </a:rPr>
              <a:t>与网络宽度 </a:t>
            </a:r>
            <a:r>
              <a:rPr lang="en" altLang="zh-CN" b="0" i="0" dirty="0">
                <a:effectLst/>
                <a:highlight>
                  <a:srgbClr val="FFFFFF"/>
                </a:highlight>
                <a:latin typeface="Microsoft YaHei" panose="020B0503020204020204" pitchFamily="34" charset="-122"/>
                <a:ea typeface="Microsoft YaHei" panose="020B0503020204020204" pitchFamily="34" charset="-122"/>
              </a:rPr>
              <a:t>m</a:t>
            </a:r>
            <a:r>
              <a:rPr lang="zh-CN" altLang="en-US" b="0" i="0" dirty="0">
                <a:effectLst/>
                <a:highlight>
                  <a:srgbClr val="FFFFFF"/>
                </a:highlight>
                <a:latin typeface="Microsoft YaHei" panose="020B0503020204020204" pitchFamily="34" charset="-122"/>
                <a:ea typeface="Microsoft YaHei" panose="020B0503020204020204" pitchFamily="34" charset="-122"/>
              </a:rPr>
              <a:t>之间近似遵循一种</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幂律关系</a:t>
            </a:r>
            <a:endParaRPr lang="en-US" altLang="zh-CN" b="0" i="0" dirty="0">
              <a:effectLst/>
              <a:highlight>
                <a:srgbClr val="FFFFFF"/>
              </a:highligh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b="0" i="0" dirty="0">
                <a:effectLst/>
                <a:highlight>
                  <a:srgbClr val="FFFFFF"/>
                </a:highlight>
                <a:latin typeface="Microsoft YaHei" panose="020B0503020204020204" pitchFamily="34" charset="-122"/>
                <a:ea typeface="Microsoft YaHei" panose="020B0503020204020204" pitchFamily="34" charset="-122"/>
              </a:rPr>
              <a:t>随着 </a:t>
            </a:r>
            <a:r>
              <a:rPr lang="en" altLang="zh-CN" b="0" i="0" dirty="0">
                <a:effectLst/>
                <a:highlight>
                  <a:srgbClr val="FFFFFF"/>
                </a:highlight>
                <a:latin typeface="Microsoft YaHei" panose="020B0503020204020204" pitchFamily="34" charset="-122"/>
                <a:ea typeface="Microsoft YaHei" panose="020B0503020204020204" pitchFamily="34" charset="-122"/>
              </a:rPr>
              <a:t>m </a:t>
            </a:r>
            <a:r>
              <a:rPr lang="zh-CN" altLang="en-US" b="0" i="0" dirty="0">
                <a:effectLst/>
                <a:highlight>
                  <a:srgbClr val="FFFFFF"/>
                </a:highlight>
                <a:latin typeface="Microsoft YaHei" panose="020B0503020204020204" pitchFamily="34" charset="-122"/>
                <a:ea typeface="Microsoft YaHei" panose="020B0503020204020204" pitchFamily="34" charset="-122"/>
              </a:rPr>
              <a:t>趋向无穷大，</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若 </a:t>
            </a:r>
            <a:r>
              <a:rPr lang="en" altLang="zh-CN" b="1" i="0" dirty="0">
                <a:solidFill>
                  <a:srgbClr val="FF0000"/>
                </a:solidFill>
                <a:effectLst/>
                <a:highlight>
                  <a:srgbClr val="FFFFFF"/>
                </a:highlight>
                <a:latin typeface="Microsoft YaHei" panose="020B0503020204020204" pitchFamily="34" charset="-122"/>
                <a:ea typeface="Microsoft YaHei" panose="020B0503020204020204" pitchFamily="34" charset="-122"/>
              </a:rPr>
              <a:t>RD(</a:t>
            </a:r>
            <a:r>
              <a:rPr lang="el-GR" altLang="zh-CN" b="1" i="0" dirty="0">
                <a:solidFill>
                  <a:srgbClr val="FF0000"/>
                </a:solidFill>
                <a:effectLst/>
                <a:highlight>
                  <a:srgbClr val="FFFFFF"/>
                </a:highlight>
                <a:latin typeface="Microsoft YaHei" panose="020B0503020204020204" pitchFamily="34" charset="-122"/>
                <a:ea typeface="Microsoft YaHei" panose="020B0503020204020204" pitchFamily="34" charset="-122"/>
              </a:rPr>
              <a:t>θ</a:t>
            </a:r>
            <a:r>
              <a:rPr lang="en" altLang="zh-CN" b="1" i="0" dirty="0">
                <a:solidFill>
                  <a:srgbClr val="FF0000"/>
                </a:solidFill>
                <a:effectLst/>
                <a:highlight>
                  <a:srgbClr val="FFFFFF"/>
                </a:highlight>
                <a:latin typeface="Microsoft YaHei" panose="020B0503020204020204" pitchFamily="34" charset="-122"/>
                <a:ea typeface="Microsoft YaHei" panose="020B0503020204020204" pitchFamily="34" charset="-122"/>
              </a:rPr>
              <a:t>w</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a:t>
            </a:r>
            <a:r>
              <a:rPr lang="en" altLang="zh-CN" b="1" i="0" dirty="0">
                <a:solidFill>
                  <a:srgbClr val="FF0000"/>
                </a:solidFill>
                <a:effectLst/>
                <a:highlight>
                  <a:srgbClr val="FFFFFF"/>
                </a:highlight>
                <a:latin typeface="Microsoft YaHei" panose="020B0503020204020204" pitchFamily="34" charset="-122"/>
                <a:ea typeface="Microsoft YaHei" panose="020B0503020204020204" pitchFamily="34" charset="-122"/>
              </a:rPr>
              <a:t>) </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趋于零，线性行为</a:t>
            </a:r>
            <a:endParaRPr lang="en-US" altLang="zh-CN" b="1" i="0" dirty="0">
              <a:solidFill>
                <a:srgbClr val="FF0000"/>
              </a:solidFill>
              <a:effectLst/>
              <a:highlight>
                <a:srgbClr val="FFFFFF"/>
              </a:highligh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b="0" i="0" dirty="0">
                <a:effectLst/>
                <a:highlight>
                  <a:srgbClr val="FFFFFF"/>
                </a:highlight>
                <a:latin typeface="Microsoft YaHei" panose="020B0503020204020204" pitchFamily="34" charset="-122"/>
                <a:ea typeface="Microsoft YaHei" panose="020B0503020204020204" pitchFamily="34" charset="-122"/>
              </a:rPr>
              <a:t>如果这个相对距离 </a:t>
            </a:r>
            <a:r>
              <a:rPr lang="en" altLang="zh-CN" b="1" i="0" dirty="0">
                <a:solidFill>
                  <a:srgbClr val="FF0000"/>
                </a:solidFill>
                <a:effectLst/>
                <a:highlight>
                  <a:srgbClr val="FFFFFF"/>
                </a:highlight>
                <a:latin typeface="Microsoft YaHei" panose="020B0503020204020204" pitchFamily="34" charset="-122"/>
                <a:ea typeface="Microsoft YaHei" panose="020B0503020204020204" pitchFamily="34" charset="-122"/>
              </a:rPr>
              <a:t>RD(</a:t>
            </a:r>
            <a:r>
              <a:rPr lang="el-GR" altLang="zh-CN" b="1" i="0" dirty="0">
                <a:solidFill>
                  <a:srgbClr val="FF0000"/>
                </a:solidFill>
                <a:effectLst/>
                <a:highlight>
                  <a:srgbClr val="FFFFFF"/>
                </a:highlight>
                <a:latin typeface="Microsoft YaHei" panose="020B0503020204020204" pitchFamily="34" charset="-122"/>
                <a:ea typeface="Microsoft YaHei" panose="020B0503020204020204" pitchFamily="34" charset="-122"/>
              </a:rPr>
              <a:t>θ∗</a:t>
            </a:r>
            <a:r>
              <a:rPr lang="en" altLang="zh-CN" b="1" i="0" dirty="0">
                <a:solidFill>
                  <a:srgbClr val="FF0000"/>
                </a:solidFill>
                <a:effectLst/>
                <a:highlight>
                  <a:srgbClr val="FFFFFF"/>
                </a:highlight>
                <a:latin typeface="Microsoft YaHei" panose="020B0503020204020204" pitchFamily="34" charset="-122"/>
                <a:ea typeface="Microsoft YaHei" panose="020B0503020204020204" pitchFamily="34" charset="-122"/>
              </a:rPr>
              <a:t>w) </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接近常数 </a:t>
            </a:r>
            <a:r>
              <a:rPr lang="en" altLang="zh-CN" b="1" i="0" dirty="0">
                <a:solidFill>
                  <a:srgbClr val="FF0000"/>
                </a:solidFill>
                <a:effectLst/>
                <a:highlight>
                  <a:srgbClr val="FFFFFF"/>
                </a:highlight>
                <a:latin typeface="Microsoft YaHei" panose="020B0503020204020204" pitchFamily="34" charset="-122"/>
                <a:ea typeface="Microsoft YaHei" panose="020B0503020204020204" pitchFamily="34" charset="-122"/>
              </a:rPr>
              <a:t>O(1)</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 </a:t>
            </a:r>
            <a:r>
              <a:rPr lang="zh-CN" altLang="en-US" b="0" i="0" dirty="0">
                <a:effectLst/>
                <a:highlight>
                  <a:srgbClr val="FFFFFF"/>
                </a:highlight>
                <a:latin typeface="Microsoft YaHei" panose="020B0503020204020204" pitchFamily="34" charset="-122"/>
                <a:ea typeface="Microsoft YaHei" panose="020B0503020204020204" pitchFamily="34" charset="-122"/>
              </a:rPr>
              <a:t>或趋向于</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无穷大</a:t>
            </a:r>
            <a:r>
              <a:rPr lang="zh-CN" altLang="en-US" b="0" i="0" dirty="0">
                <a:effectLst/>
                <a:highlight>
                  <a:srgbClr val="FFFFFF"/>
                </a:highlight>
                <a:latin typeface="Microsoft YaHei" panose="020B0503020204020204" pitchFamily="34" charset="-122"/>
                <a:ea typeface="Microsoft YaHei" panose="020B0503020204020204" pitchFamily="34" charset="-122"/>
              </a:rPr>
              <a:t>，显著的</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非线性行为</a:t>
            </a:r>
          </a:p>
        </p:txBody>
      </p:sp>
    </p:spTree>
    <p:extLst>
      <p:ext uri="{BB962C8B-B14F-4D97-AF65-F5344CB8AC3E}">
        <p14:creationId xmlns:p14="http://schemas.microsoft.com/office/powerpoint/2010/main" val="19470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非线性行为与凝聚 </a:t>
            </a:r>
          </a:p>
        </p:txBody>
      </p:sp>
      <p:pic>
        <p:nvPicPr>
          <p:cNvPr id="11" name="图片 10">
            <a:extLst>
              <a:ext uri="{FF2B5EF4-FFF2-40B4-BE49-F238E27FC236}">
                <a16:creationId xmlns:a16="http://schemas.microsoft.com/office/drawing/2014/main" id="{08A70D6D-7E12-BEBF-A380-3EA930DE693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86"/>
          <a:stretch/>
        </p:blipFill>
        <p:spPr>
          <a:xfrm>
            <a:off x="1245973" y="3058058"/>
            <a:ext cx="7786815" cy="2403631"/>
          </a:xfrm>
          <a:prstGeom prst="rect">
            <a:avLst/>
          </a:prstGeom>
        </p:spPr>
      </p:pic>
      <p:pic>
        <p:nvPicPr>
          <p:cNvPr id="3" name="图片 2">
            <a:extLst>
              <a:ext uri="{FF2B5EF4-FFF2-40B4-BE49-F238E27FC236}">
                <a16:creationId xmlns:a16="http://schemas.microsoft.com/office/drawing/2014/main" id="{F0972FF5-E434-7746-F6BA-A990359F7F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64056" y="846441"/>
            <a:ext cx="7756375" cy="2230392"/>
          </a:xfrm>
          <a:prstGeom prst="rect">
            <a:avLst/>
          </a:prstGeom>
        </p:spPr>
      </p:pic>
      <p:sp>
        <p:nvSpPr>
          <p:cNvPr id="4" name="文本框 3">
            <a:extLst>
              <a:ext uri="{FF2B5EF4-FFF2-40B4-BE49-F238E27FC236}">
                <a16:creationId xmlns:a16="http://schemas.microsoft.com/office/drawing/2014/main" id="{A1ACDE5A-F169-C9DF-0428-95137D3DA95E}"/>
              </a:ext>
            </a:extLst>
          </p:cNvPr>
          <p:cNvSpPr txBox="1"/>
          <p:nvPr/>
        </p:nvSpPr>
        <p:spPr>
          <a:xfrm>
            <a:off x="166816" y="5498623"/>
            <a:ext cx="12025184" cy="1173847"/>
          </a:xfrm>
          <a:prstGeom prst="rect">
            <a:avLst/>
          </a:prstGeom>
          <a:noFill/>
        </p:spPr>
        <p:txBody>
          <a:bodyPr wrap="square" rtlCol="0">
            <a:spAutoFit/>
          </a:bodyPr>
          <a:lstStyle/>
          <a:p>
            <a:pPr marL="285750" indent="-285750" algn="l">
              <a:lnSpc>
                <a:spcPct val="125000"/>
              </a:lnSpc>
              <a:buFont typeface="Arial" panose="020B0604020202020204" pitchFamily="34" charset="0"/>
              <a:buChar char="•"/>
            </a:pPr>
            <a:r>
              <a:rPr lang="zh-CN" altLang="en-US" i="0" dirty="0">
                <a:effectLst/>
                <a:highlight>
                  <a:srgbClr val="FFFFFF"/>
                </a:highlight>
                <a:latin typeface="Microsoft YaHei" panose="020B0503020204020204" pitchFamily="34" charset="-122"/>
                <a:ea typeface="Microsoft YaHei" panose="020B0503020204020204" pitchFamily="34" charset="-122"/>
              </a:rPr>
              <a:t>若 </a:t>
            </a:r>
            <a:r>
              <a:rPr lang="en" altLang="zh-CN" i="0" dirty="0">
                <a:effectLst/>
                <a:highlight>
                  <a:srgbClr val="FFFFFF"/>
                </a:highlight>
                <a:latin typeface="Microsoft YaHei" panose="020B0503020204020204" pitchFamily="34" charset="-122"/>
                <a:ea typeface="Microsoft YaHei" panose="020B0503020204020204" pitchFamily="34" charset="-122"/>
              </a:rPr>
              <a:t>RD(</a:t>
            </a:r>
            <a:r>
              <a:rPr lang="el-GR" altLang="zh-CN" i="0" dirty="0">
                <a:effectLst/>
                <a:highlight>
                  <a:srgbClr val="FFFFFF"/>
                </a:highlight>
                <a:latin typeface="Microsoft YaHei" panose="020B0503020204020204" pitchFamily="34" charset="-122"/>
                <a:ea typeface="Microsoft YaHei" panose="020B0503020204020204" pitchFamily="34" charset="-122"/>
              </a:rPr>
              <a:t>θ</a:t>
            </a:r>
            <a:r>
              <a:rPr lang="en" altLang="zh-CN" i="0" dirty="0">
                <a:effectLst/>
                <a:highlight>
                  <a:srgbClr val="FFFFFF"/>
                </a:highlight>
                <a:latin typeface="Microsoft YaHei" panose="020B0503020204020204" pitchFamily="34" charset="-122"/>
                <a:ea typeface="Microsoft YaHei" panose="020B0503020204020204" pitchFamily="34" charset="-122"/>
              </a:rPr>
              <a:t>w</a:t>
            </a:r>
            <a:r>
              <a:rPr lang="zh-CN" altLang="en-US" i="0" dirty="0">
                <a:effectLst/>
                <a:highlight>
                  <a:srgbClr val="FFFFFF"/>
                </a:highlight>
                <a:latin typeface="Microsoft YaHei" panose="020B0503020204020204" pitchFamily="34" charset="-122"/>
                <a:ea typeface="Microsoft YaHei" panose="020B0503020204020204" pitchFamily="34" charset="-122"/>
              </a:rPr>
              <a:t>*</a:t>
            </a:r>
            <a:r>
              <a:rPr lang="en" altLang="zh-CN" i="0" dirty="0">
                <a:effectLst/>
                <a:highlight>
                  <a:srgbClr val="FFFFFF"/>
                </a:highlight>
                <a:latin typeface="Microsoft YaHei" panose="020B0503020204020204" pitchFamily="34" charset="-122"/>
                <a:ea typeface="Microsoft YaHei" panose="020B0503020204020204" pitchFamily="34" charset="-122"/>
              </a:rPr>
              <a:t>) </a:t>
            </a:r>
            <a:r>
              <a:rPr lang="zh-CN" altLang="en-US" i="0" dirty="0">
                <a:effectLst/>
                <a:highlight>
                  <a:srgbClr val="FFFFFF"/>
                </a:highlight>
                <a:latin typeface="Microsoft YaHei" panose="020B0503020204020204" pitchFamily="34" charset="-122"/>
                <a:ea typeface="Microsoft YaHei" panose="020B0503020204020204" pitchFamily="34" charset="-122"/>
              </a:rPr>
              <a:t>趋于零，</a:t>
            </a:r>
            <a:r>
              <a:rPr lang="zh-CN" altLang="en-US" b="1" i="0" dirty="0">
                <a:solidFill>
                  <a:srgbClr val="FF0000"/>
                </a:solidFill>
                <a:effectLst/>
                <a:highlight>
                  <a:srgbClr val="FFFFFF"/>
                </a:highlight>
                <a:latin typeface="Microsoft YaHei" panose="020B0503020204020204" pitchFamily="34" charset="-122"/>
                <a:ea typeface="Microsoft YaHei" panose="020B0503020204020204" pitchFamily="34" charset="-122"/>
              </a:rPr>
              <a:t>“线性区域”</a:t>
            </a:r>
            <a:endParaRPr lang="en" altLang="zh-CN" sz="1800" dirty="0">
              <a:effectLst/>
              <a:latin typeface="Microsoft YaHei" panose="020B0503020204020204" pitchFamily="34" charset="-122"/>
              <a:ea typeface="Microsoft YaHei" panose="020B0503020204020204" pitchFamily="34" charset="-122"/>
            </a:endParaRPr>
          </a:p>
          <a:p>
            <a:pPr marL="285750" indent="-285750" algn="l">
              <a:lnSpc>
                <a:spcPct val="150000"/>
              </a:lnSpc>
              <a:buFont typeface="Arial" panose="020B0604020202020204" pitchFamily="34" charset="0"/>
              <a:buChar char="•"/>
            </a:pPr>
            <a:r>
              <a:rPr lang="en" altLang="zh-CN" sz="1800" dirty="0">
                <a:effectLst/>
                <a:latin typeface="Microsoft YaHei" panose="020B0503020204020204" pitchFamily="34" charset="-122"/>
                <a:ea typeface="Microsoft YaHei" panose="020B0503020204020204" pitchFamily="34" charset="-122"/>
              </a:rPr>
              <a:t>RD(</a:t>
            </a:r>
            <a:r>
              <a:rPr lang="el-GR" altLang="zh-CN" sz="1800" dirty="0">
                <a:effectLst/>
                <a:latin typeface="Microsoft YaHei" panose="020B0503020204020204" pitchFamily="34" charset="-122"/>
                <a:ea typeface="Microsoft YaHei" panose="020B0503020204020204" pitchFamily="34" charset="-122"/>
              </a:rPr>
              <a:t>θ</a:t>
            </a:r>
            <a:r>
              <a:rPr lang="en" altLang="zh-CN" sz="1800" dirty="0">
                <a:effectLst/>
                <a:latin typeface="Microsoft YaHei" panose="020B0503020204020204" pitchFamily="34" charset="-122"/>
                <a:ea typeface="Microsoft YaHei" panose="020B0503020204020204" pitchFamily="34" charset="-122"/>
              </a:rPr>
              <a:t>w∗ ) </a:t>
            </a:r>
            <a:r>
              <a:rPr lang="zh-CN" altLang="en-US" sz="1800" dirty="0">
                <a:effectLst/>
                <a:latin typeface="Microsoft YaHei" panose="020B0503020204020204" pitchFamily="34" charset="-122"/>
                <a:ea typeface="Microsoft YaHei" panose="020B0503020204020204" pitchFamily="34" charset="-122"/>
              </a:rPr>
              <a:t>趋向于无穷大时</a:t>
            </a:r>
            <a:r>
              <a:rPr lang="zh-CN" altLang="en-US" dirty="0">
                <a:latin typeface="Microsoft YaHei" panose="020B0503020204020204" pitchFamily="34" charset="-122"/>
                <a:ea typeface="Microsoft YaHei" panose="020B0503020204020204" pitchFamily="34" charset="-122"/>
              </a:rPr>
              <a:t>：</a:t>
            </a:r>
            <a:r>
              <a:rPr lang="zh-CN" altLang="en-US" sz="1800" b="1" dirty="0">
                <a:solidFill>
                  <a:srgbClr val="FF0000"/>
                </a:solidFill>
                <a:effectLst/>
                <a:latin typeface="Microsoft YaHei" panose="020B0503020204020204" pitchFamily="34" charset="-122"/>
                <a:ea typeface="Microsoft YaHei" panose="020B0503020204020204" pitchFamily="34" charset="-122"/>
              </a:rPr>
              <a:t>高度非线性</a:t>
            </a:r>
            <a:r>
              <a:rPr lang="zh-CN" altLang="en-US" sz="1800" dirty="0">
                <a:effectLst/>
                <a:latin typeface="Microsoft YaHei" panose="020B0503020204020204" pitchFamily="34" charset="-122"/>
                <a:ea typeface="Microsoft YaHei" panose="020B0503020204020204" pitchFamily="34" charset="-122"/>
              </a:rPr>
              <a:t>，参数空间中观察到了一种显著的凝聚行为 </a:t>
            </a:r>
            <a:r>
              <a:rPr lang="zh-CN" altLang="en-US" dirty="0">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a:t>
            </a:r>
            <a:r>
              <a:rPr lang="zh-CN" altLang="en-US" sz="1800" b="1" dirty="0">
                <a:solidFill>
                  <a:srgbClr val="FF0000"/>
                </a:solidFill>
                <a:effectLst/>
                <a:latin typeface="Microsoft YaHei" panose="020B0503020204020204" pitchFamily="34" charset="-122"/>
                <a:ea typeface="Microsoft YaHei" panose="020B0503020204020204" pitchFamily="34" charset="-122"/>
              </a:rPr>
              <a:t>凝聚区域</a:t>
            </a:r>
            <a:r>
              <a:rPr lang="zh-CN" altLang="en-US" sz="1800" dirty="0">
                <a:effectLst/>
                <a:latin typeface="Microsoft YaHei" panose="020B0503020204020204" pitchFamily="34" charset="-122"/>
                <a:ea typeface="Microsoft YaHei" panose="020B0503020204020204" pitchFamily="34" charset="-122"/>
              </a:rPr>
              <a:t>”</a:t>
            </a:r>
            <a:endParaRPr lang="en-US" altLang="zh-CN" sz="1800" dirty="0">
              <a:effectLst/>
              <a:latin typeface="Microsoft YaHei" panose="020B0503020204020204" pitchFamily="34" charset="-122"/>
              <a:ea typeface="Microsoft YaHei" panose="020B0503020204020204" pitchFamily="34" charset="-122"/>
            </a:endParaRPr>
          </a:p>
          <a:p>
            <a:pPr marL="285750" indent="-285750" algn="l">
              <a:lnSpc>
                <a:spcPct val="125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 对于 </a:t>
            </a:r>
            <a:r>
              <a:rPr lang="en" altLang="zh-CN" sz="1800" dirty="0">
                <a:effectLst/>
                <a:latin typeface="Microsoft YaHei" panose="020B0503020204020204" pitchFamily="34" charset="-122"/>
                <a:ea typeface="Microsoft YaHei" panose="020B0503020204020204" pitchFamily="34" charset="-122"/>
              </a:rPr>
              <a:t>RD(</a:t>
            </a:r>
            <a:r>
              <a:rPr lang="el-GR" altLang="zh-CN" sz="1800" dirty="0">
                <a:effectLst/>
                <a:latin typeface="Microsoft YaHei" panose="020B0503020204020204" pitchFamily="34" charset="-122"/>
                <a:ea typeface="Microsoft YaHei" panose="020B0503020204020204" pitchFamily="34" charset="-122"/>
              </a:rPr>
              <a:t>θ</a:t>
            </a:r>
            <a:r>
              <a:rPr lang="en" altLang="zh-CN" sz="1800" dirty="0">
                <a:effectLst/>
                <a:latin typeface="Microsoft YaHei" panose="020B0503020204020204" pitchFamily="34" charset="-122"/>
                <a:ea typeface="Microsoft YaHei" panose="020B0503020204020204" pitchFamily="34" charset="-122"/>
              </a:rPr>
              <a:t>w∗ ) </a:t>
            </a:r>
            <a:r>
              <a:rPr lang="zh-CN" altLang="en-US" sz="1800" dirty="0">
                <a:effectLst/>
                <a:latin typeface="Microsoft YaHei" panose="020B0503020204020204" pitchFamily="34" charset="-122"/>
                <a:ea typeface="Microsoft YaHei" panose="020B0503020204020204" pitchFamily="34" charset="-122"/>
              </a:rPr>
              <a:t>趋于常数 </a:t>
            </a:r>
            <a:r>
              <a:rPr lang="en" altLang="zh-CN" sz="1800" dirty="0">
                <a:effectLst/>
                <a:latin typeface="Microsoft YaHei" panose="020B0503020204020204" pitchFamily="34" charset="-122"/>
                <a:ea typeface="Microsoft YaHei" panose="020B0503020204020204" pitchFamily="34" charset="-122"/>
              </a:rPr>
              <a:t>O(1) </a:t>
            </a:r>
            <a:r>
              <a:rPr lang="zh-CN" altLang="en-US" sz="1800" dirty="0">
                <a:effectLst/>
                <a:latin typeface="Microsoft YaHei" panose="020B0503020204020204" pitchFamily="34" charset="-122"/>
                <a:ea typeface="Microsoft YaHei" panose="020B0503020204020204" pitchFamily="34" charset="-122"/>
              </a:rPr>
              <a:t>的情况，神经网络表现出中等程度的非线性，这个区域我们称之为“</a:t>
            </a:r>
            <a:r>
              <a:rPr lang="zh-CN" altLang="en-US" sz="1800" b="1" dirty="0">
                <a:solidFill>
                  <a:srgbClr val="FF0000"/>
                </a:solidFill>
                <a:effectLst/>
                <a:latin typeface="Microsoft YaHei" panose="020B0503020204020204" pitchFamily="34" charset="-122"/>
                <a:ea typeface="Microsoft YaHei" panose="020B0503020204020204" pitchFamily="34" charset="-122"/>
              </a:rPr>
              <a:t>临界区域</a:t>
            </a:r>
            <a:r>
              <a:rPr lang="zh-CN" altLang="en-US"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3119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小结：凝聚与特征学习 </a:t>
            </a:r>
          </a:p>
        </p:txBody>
      </p:sp>
      <p:sp>
        <p:nvSpPr>
          <p:cNvPr id="4" name="文本框 3">
            <a:extLst>
              <a:ext uri="{FF2B5EF4-FFF2-40B4-BE49-F238E27FC236}">
                <a16:creationId xmlns:a16="http://schemas.microsoft.com/office/drawing/2014/main" id="{A1ACDE5A-F169-C9DF-0428-95137D3DA95E}"/>
              </a:ext>
            </a:extLst>
          </p:cNvPr>
          <p:cNvSpPr txBox="1"/>
          <p:nvPr/>
        </p:nvSpPr>
        <p:spPr>
          <a:xfrm>
            <a:off x="166816" y="3993937"/>
            <a:ext cx="11858368" cy="1746055"/>
          </a:xfrm>
          <a:prstGeom prst="rect">
            <a:avLst/>
          </a:prstGeom>
          <a:noFill/>
        </p:spPr>
        <p:txBody>
          <a:bodyPr wrap="square" rtlCol="0">
            <a:spAutoFit/>
          </a:bodyPr>
          <a:lstStyle/>
          <a:p>
            <a:pPr>
              <a:lnSpc>
                <a:spcPct val="150000"/>
              </a:lnSpc>
            </a:pPr>
            <a:r>
              <a:rPr lang="zh-CN" altLang="en-US" sz="1800" dirty="0">
                <a:effectLst/>
                <a:latin typeface="Microsoft YaHei" panose="020B0503020204020204" pitchFamily="34" charset="-122"/>
                <a:ea typeface="Microsoft YaHei" panose="020B0503020204020204" pitchFamily="34" charset="-122"/>
              </a:rPr>
              <a:t>总结：</a:t>
            </a:r>
            <a:endParaRPr lang="en-US" altLang="zh-CN" sz="1800" dirty="0">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相对较大的初始化下：</a:t>
            </a:r>
            <a:r>
              <a:rPr lang="zh-CN" altLang="en-US" sz="1800" b="1" dirty="0">
                <a:solidFill>
                  <a:srgbClr val="FF0000"/>
                </a:solidFill>
                <a:effectLst/>
                <a:latin typeface="Microsoft YaHei" panose="020B0503020204020204" pitchFamily="34" charset="-122"/>
                <a:ea typeface="Microsoft YaHei" panose="020B0503020204020204" pitchFamily="34" charset="-122"/>
              </a:rPr>
              <a:t>线性行为</a:t>
            </a:r>
            <a:endParaRPr lang="en-US" altLang="zh-CN" sz="1800" b="1" dirty="0">
              <a:solidFill>
                <a:srgbClr val="FF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在较小的初始化下：则表现出高度的</a:t>
            </a:r>
            <a:r>
              <a:rPr lang="zh-CN" altLang="en-US" sz="1800" b="1" dirty="0">
                <a:solidFill>
                  <a:srgbClr val="FF0000"/>
                </a:solidFill>
                <a:effectLst/>
                <a:latin typeface="Microsoft YaHei" panose="020B0503020204020204" pitchFamily="34" charset="-122"/>
                <a:ea typeface="Microsoft YaHei" panose="020B0503020204020204" pitchFamily="34" charset="-122"/>
              </a:rPr>
              <a:t>非线性行为</a:t>
            </a:r>
            <a:endParaRPr lang="en-US" altLang="zh-CN" sz="1800" b="1" dirty="0">
              <a:solidFill>
                <a:srgbClr val="FF0000"/>
              </a:solidFill>
              <a:effectLst/>
              <a:latin typeface="Microsoft YaHei" panose="020B0503020204020204" pitchFamily="34" charset="-122"/>
              <a:ea typeface="Microsoft YaHei" panose="020B0503020204020204" pitchFamily="34" charset="-122"/>
            </a:endParaRPr>
          </a:p>
          <a:p>
            <a:pPr>
              <a:lnSpc>
                <a:spcPct val="150000"/>
              </a:lnSpc>
            </a:pPr>
            <a:r>
              <a:rPr lang="zh-CN" altLang="en-US" sz="2000" b="1" dirty="0">
                <a:solidFill>
                  <a:schemeClr val="accent5"/>
                </a:solidFill>
                <a:effectLst/>
                <a:latin typeface="Microsoft YaHei" panose="020B0503020204020204" pitchFamily="34" charset="-122"/>
                <a:ea typeface="Microsoft YaHei" panose="020B0503020204020204" pitchFamily="34" charset="-122"/>
              </a:rPr>
              <a:t>思考：在实践中，神经网络</a:t>
            </a:r>
            <a:r>
              <a:rPr lang="zh-CN" altLang="en-US" sz="2000" b="1" dirty="0">
                <a:solidFill>
                  <a:schemeClr val="accent5"/>
                </a:solidFill>
                <a:latin typeface="Microsoft YaHei" panose="020B0503020204020204" pitchFamily="34" charset="-122"/>
                <a:ea typeface="Microsoft YaHei" panose="020B0503020204020204" pitchFamily="34" charset="-122"/>
              </a:rPr>
              <a:t>表现出</a:t>
            </a:r>
            <a:r>
              <a:rPr lang="zh-CN" altLang="en-US" sz="2000" b="1" dirty="0">
                <a:solidFill>
                  <a:schemeClr val="accent5"/>
                </a:solidFill>
                <a:effectLst/>
                <a:latin typeface="Microsoft YaHei" panose="020B0503020204020204" pitchFamily="34" charset="-122"/>
                <a:ea typeface="Microsoft YaHei" panose="020B0503020204020204" pitchFamily="34" charset="-122"/>
              </a:rPr>
              <a:t>线性行为更好还是非线性行为更好？</a:t>
            </a:r>
            <a:endParaRPr lang="en-US" altLang="zh-CN" sz="2000" b="1" dirty="0">
              <a:solidFill>
                <a:schemeClr val="accent5"/>
              </a:solidFill>
              <a:effectLst/>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68A8E43A-4BFC-56CD-9D5A-3B9002A0539E}"/>
              </a:ext>
            </a:extLst>
          </p:cNvPr>
          <p:cNvSpPr txBox="1"/>
          <p:nvPr/>
        </p:nvSpPr>
        <p:spPr>
          <a:xfrm>
            <a:off x="166815" y="5947865"/>
            <a:ext cx="11858369" cy="753220"/>
          </a:xfrm>
          <a:prstGeom prst="rect">
            <a:avLst/>
          </a:prstGeom>
          <a:noFill/>
        </p:spPr>
        <p:txBody>
          <a:bodyPr wrap="square" rtlCol="0">
            <a:spAutoFit/>
          </a:bodyPr>
          <a:lstStyle/>
          <a:p>
            <a:pPr>
              <a:lnSpc>
                <a:spcPct val="125000"/>
              </a:lnSpc>
            </a:pPr>
            <a:r>
              <a:rPr lang="zh-CN" altLang="en-US" sz="1800" dirty="0">
                <a:effectLst/>
                <a:latin typeface="Microsoft YaHei" panose="020B0503020204020204" pitchFamily="34" charset="-122"/>
                <a:ea typeface="Microsoft YaHei" panose="020B0503020204020204" pitchFamily="34" charset="-122"/>
              </a:rPr>
              <a:t>非线性行为的一个显著特征是神经元的</a:t>
            </a:r>
            <a:r>
              <a:rPr lang="zh-CN" altLang="en-US" sz="1800" b="1" dirty="0">
                <a:solidFill>
                  <a:srgbClr val="FF0000"/>
                </a:solidFill>
                <a:effectLst/>
                <a:latin typeface="Microsoft YaHei" panose="020B0503020204020204" pitchFamily="34" charset="-122"/>
                <a:ea typeface="Microsoft YaHei" panose="020B0503020204020204" pitchFamily="34" charset="-122"/>
              </a:rPr>
              <a:t>凝聚</a:t>
            </a:r>
            <a:r>
              <a:rPr lang="zh-CN" altLang="en-US" sz="1800" dirty="0">
                <a:effectLst/>
                <a:latin typeface="Microsoft YaHei" panose="020B0503020204020204" pitchFamily="34" charset="-122"/>
                <a:ea typeface="Microsoft YaHei" panose="020B0503020204020204" pitchFamily="34" charset="-122"/>
              </a:rPr>
              <a:t>，这与网络的</a:t>
            </a:r>
            <a:r>
              <a:rPr lang="zh-CN" altLang="en-US" sz="1800" b="1" dirty="0">
                <a:solidFill>
                  <a:srgbClr val="FF0000"/>
                </a:solidFill>
                <a:effectLst/>
                <a:latin typeface="Microsoft YaHei" panose="020B0503020204020204" pitchFamily="34" charset="-122"/>
                <a:ea typeface="Microsoft YaHei" panose="020B0503020204020204" pitchFamily="34" charset="-122"/>
              </a:rPr>
              <a:t>特征学习</a:t>
            </a:r>
            <a:r>
              <a:rPr lang="zh-CN" altLang="en-US" sz="1800" dirty="0">
                <a:effectLst/>
                <a:latin typeface="Microsoft YaHei" panose="020B0503020204020204" pitchFamily="34" charset="-122"/>
                <a:ea typeface="Microsoft YaHei" panose="020B0503020204020204" pitchFamily="34" charset="-122"/>
              </a:rPr>
              <a:t>能力紧密相关，即模型能够从数据中学习到某些特定的特征 </a:t>
            </a:r>
            <a:r>
              <a:rPr lang="en-US" altLang="zh-C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那些参数凝聚的方向</a:t>
            </a:r>
            <a:endParaRPr lang="en-US" altLang="zh-CN" sz="1800" dirty="0">
              <a:effectLst/>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B07EC170-21B1-B088-B8FE-E865DFCB324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3017" y="839764"/>
            <a:ext cx="6979348" cy="2006953"/>
          </a:xfrm>
          <a:prstGeom prst="rect">
            <a:avLst/>
          </a:prstGeom>
        </p:spPr>
      </p:pic>
      <p:pic>
        <p:nvPicPr>
          <p:cNvPr id="9" name="图片 8">
            <a:extLst>
              <a:ext uri="{FF2B5EF4-FFF2-40B4-BE49-F238E27FC236}">
                <a16:creationId xmlns:a16="http://schemas.microsoft.com/office/drawing/2014/main" id="{69557AE7-1432-E335-7946-8FF0B82C3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49389" y="2875746"/>
            <a:ext cx="6979348" cy="1609170"/>
          </a:xfrm>
          <a:prstGeom prst="rect">
            <a:avLst/>
          </a:prstGeom>
        </p:spPr>
      </p:pic>
    </p:spTree>
    <p:extLst>
      <p:ext uri="{BB962C8B-B14F-4D97-AF65-F5344CB8AC3E}">
        <p14:creationId xmlns:p14="http://schemas.microsoft.com/office/powerpoint/2010/main" val="417542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F69BB0-BF5B-1770-862E-A8AF450D7A33}"/>
              </a:ext>
            </a:extLst>
          </p:cNvPr>
          <p:cNvSpPr txBox="1">
            <a:spLocks/>
          </p:cNvSpPr>
          <p:nvPr/>
        </p:nvSpPr>
        <p:spPr>
          <a:xfrm>
            <a:off x="1007164" y="2834236"/>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b="1" dirty="0">
                <a:solidFill>
                  <a:srgbClr val="000000"/>
                </a:solidFill>
                <a:latin typeface="Arial"/>
                <a:ea typeface="微软雅黑"/>
              </a:rPr>
              <a:t>进阶</a:t>
            </a:r>
            <a:r>
              <a:rPr kumimoji="0" lang="zh-CN" altLang="en-US" sz="4400" b="1" i="0" u="none" strike="noStrike" kern="1200" cap="none" spc="0" normalizeH="0" baseline="0" noProof="0" dirty="0">
                <a:ln>
                  <a:noFill/>
                </a:ln>
                <a:solidFill>
                  <a:srgbClr val="000000"/>
                </a:solidFill>
                <a:effectLst/>
                <a:uLnTx/>
                <a:uFillTx/>
                <a:latin typeface="Arial"/>
                <a:ea typeface="微软雅黑"/>
                <a:cs typeface="+mj-cs"/>
              </a:rPr>
              <a:t>篇</a:t>
            </a:r>
            <a:r>
              <a:rPr kumimoji="0" lang="en-US" altLang="zh-CN" sz="4400" b="1" i="0" u="none" strike="noStrike" kern="1200" cap="none" spc="0" normalizeH="0" baseline="0" noProof="0" dirty="0">
                <a:ln>
                  <a:noFill/>
                </a:ln>
                <a:solidFill>
                  <a:srgbClr val="000000"/>
                </a:solidFill>
                <a:effectLst/>
                <a:uLnTx/>
                <a:uFillTx/>
                <a:latin typeface="Arial"/>
                <a:ea typeface="微软雅黑"/>
                <a:cs typeface="+mj-cs"/>
              </a:rPr>
              <a:t>——</a:t>
            </a:r>
            <a:r>
              <a:rPr kumimoji="0" lang="zh-CN" altLang="en-US" sz="4400" b="1" i="0" u="none" strike="noStrike" kern="1200" cap="none" spc="0" normalizeH="0" baseline="0" noProof="0" dirty="0">
                <a:ln>
                  <a:noFill/>
                </a:ln>
                <a:solidFill>
                  <a:srgbClr val="000000"/>
                </a:solidFill>
                <a:effectLst/>
                <a:uLnTx/>
                <a:uFillTx/>
                <a:latin typeface="Arial"/>
                <a:ea typeface="微软雅黑"/>
                <a:cs typeface="+mj-cs"/>
              </a:rPr>
              <a:t>线性区域与非线性区域的划分</a:t>
            </a:r>
          </a:p>
        </p:txBody>
      </p:sp>
    </p:spTree>
    <p:extLst>
      <p:ext uri="{BB962C8B-B14F-4D97-AF65-F5344CB8AC3E}">
        <p14:creationId xmlns:p14="http://schemas.microsoft.com/office/powerpoint/2010/main" val="157855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状态量的定义与动力学相变 </a:t>
            </a:r>
          </a:p>
        </p:txBody>
      </p:sp>
      <p:sp>
        <p:nvSpPr>
          <p:cNvPr id="4" name="文本框 3">
            <a:extLst>
              <a:ext uri="{FF2B5EF4-FFF2-40B4-BE49-F238E27FC236}">
                <a16:creationId xmlns:a16="http://schemas.microsoft.com/office/drawing/2014/main" id="{A1ACDE5A-F169-C9DF-0428-95137D3DA95E}"/>
              </a:ext>
            </a:extLst>
          </p:cNvPr>
          <p:cNvSpPr txBox="1"/>
          <p:nvPr/>
        </p:nvSpPr>
        <p:spPr>
          <a:xfrm>
            <a:off x="148537" y="901105"/>
            <a:ext cx="10508755" cy="222477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b="1" dirty="0">
                <a:solidFill>
                  <a:srgbClr val="FF0000"/>
                </a:solidFill>
                <a:latin typeface="Microsoft YaHei" panose="020B0503020204020204" pitchFamily="34" charset="-122"/>
                <a:ea typeface="Microsoft YaHei" panose="020B0503020204020204" pitchFamily="34" charset="-122"/>
              </a:rPr>
              <a:t>统计力学：</a:t>
            </a:r>
            <a:r>
              <a:rPr lang="zh-CN" altLang="en-US" dirty="0">
                <a:latin typeface="Microsoft YaHei" panose="020B0503020204020204" pitchFamily="34" charset="-122"/>
                <a:ea typeface="Microsoft YaHei" panose="020B0503020204020204" pitchFamily="34" charset="-122"/>
              </a:rPr>
              <a:t>观察到相变现象，粒子数目扩展到无限</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随着网络宽度 </a:t>
            </a:r>
            <a:r>
              <a:rPr lang="en" altLang="zh-CN" dirty="0">
                <a:latin typeface="Microsoft YaHei" panose="020B0503020204020204" pitchFamily="34" charset="-122"/>
                <a:ea typeface="Microsoft YaHei" panose="020B0503020204020204" pitchFamily="34" charset="-122"/>
              </a:rPr>
              <a:t>m </a:t>
            </a:r>
            <a:r>
              <a:rPr lang="zh-CN" altLang="en-US" dirty="0">
                <a:latin typeface="Microsoft YaHei" panose="020B0503020204020204" pitchFamily="34" charset="-122"/>
                <a:ea typeface="Microsoft YaHei" panose="020B0503020204020204" pitchFamily="34" charset="-122"/>
              </a:rPr>
              <a:t>的增加，我们观察到 </a:t>
            </a:r>
            <a:r>
              <a:rPr lang="en" altLang="zh-CN" dirty="0">
                <a:latin typeface="Microsoft YaHei" panose="020B0503020204020204" pitchFamily="34" charset="-122"/>
                <a:ea typeface="Microsoft YaHei" panose="020B0503020204020204" pitchFamily="34" charset="-122"/>
              </a:rPr>
              <a:t>RD(</a:t>
            </a:r>
            <a:r>
              <a:rPr lang="el-GR" altLang="zh-CN" dirty="0">
                <a:latin typeface="Microsoft YaHei" panose="020B0503020204020204" pitchFamily="34" charset="-122"/>
                <a:ea typeface="Microsoft YaHei" panose="020B0503020204020204" pitchFamily="34" charset="-122"/>
              </a:rPr>
              <a:t>θ</a:t>
            </a:r>
            <a:r>
              <a:rPr lang="en" altLang="zh-CN" dirty="0">
                <a:latin typeface="Microsoft YaHei" panose="020B0503020204020204" pitchFamily="34" charset="-122"/>
                <a:ea typeface="Microsoft YaHei" panose="020B0503020204020204" pitchFamily="34" charset="-122"/>
              </a:rPr>
              <a:t>w</a:t>
            </a:r>
            <a:r>
              <a:rPr lang="zh-CN" altLang="en-US"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可能趋向于 </a:t>
            </a:r>
            <a:r>
              <a:rPr lang="en-US" altLang="zh-CN" dirty="0">
                <a:latin typeface="Microsoft YaHei" panose="020B0503020204020204" pitchFamily="34" charset="-122"/>
                <a:ea typeface="Microsoft YaHei" panose="020B0503020204020204" pitchFamily="34" charset="-122"/>
              </a:rPr>
              <a:t>0, </a:t>
            </a:r>
            <a:r>
              <a:rPr lang="en" altLang="zh-CN" dirty="0">
                <a:latin typeface="Microsoft YaHei" panose="020B0503020204020204" pitchFamily="34" charset="-122"/>
                <a:ea typeface="Microsoft YaHei" panose="020B0503020204020204" pitchFamily="34" charset="-122"/>
              </a:rPr>
              <a:t>O(1), +∞</a:t>
            </a:r>
            <a:r>
              <a:rPr lang="zh-CN" altLang="e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为了使分界更加明确，考虑当 </a:t>
            </a:r>
            <a:r>
              <a:rPr lang="en" altLang="zh-CN" dirty="0">
                <a:latin typeface="Microsoft YaHei" panose="020B0503020204020204" pitchFamily="34" charset="-122"/>
                <a:ea typeface="Microsoft YaHei" panose="020B0503020204020204" pitchFamily="34" charset="-122"/>
              </a:rPr>
              <a:t>m → ∞ </a:t>
            </a:r>
            <a:r>
              <a:rPr lang="zh-CN" altLang="en-US" dirty="0">
                <a:latin typeface="Microsoft YaHei" panose="020B0503020204020204" pitchFamily="34" charset="-122"/>
                <a:ea typeface="Microsoft YaHei" panose="020B0503020204020204" pitchFamily="34" charset="-122"/>
              </a:rPr>
              <a:t>时的极限情况，即</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b="1" dirty="0">
                <a:solidFill>
                  <a:srgbClr val="FF0000"/>
                </a:solidFill>
                <a:latin typeface="Microsoft YaHei" panose="020B0503020204020204" pitchFamily="34" charset="-122"/>
                <a:ea typeface="Microsoft YaHei" panose="020B0503020204020204" pitchFamily="34" charset="-122"/>
              </a:rPr>
              <a:t>无限宽神经网络的动力学相变</a:t>
            </a:r>
            <a:endParaRPr lang="zh-CN" altLang="en-US"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7F6C1D79-4FBB-60C6-302D-33D05B33ED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86"/>
          <a:stretch/>
        </p:blipFill>
        <p:spPr>
          <a:xfrm>
            <a:off x="583314" y="3299031"/>
            <a:ext cx="10508755" cy="3243838"/>
          </a:xfrm>
          <a:prstGeom prst="rect">
            <a:avLst/>
          </a:prstGeom>
        </p:spPr>
      </p:pic>
    </p:spTree>
    <p:extLst>
      <p:ext uri="{BB962C8B-B14F-4D97-AF65-F5344CB8AC3E}">
        <p14:creationId xmlns:p14="http://schemas.microsoft.com/office/powerpoint/2010/main" val="311301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状态量的定义与动力学相变 </a:t>
            </a:r>
          </a:p>
        </p:txBody>
      </p:sp>
      <p:pic>
        <p:nvPicPr>
          <p:cNvPr id="6" name="Picture 2" descr="phase diagram">
            <a:extLst>
              <a:ext uri="{FF2B5EF4-FFF2-40B4-BE49-F238E27FC236}">
                <a16:creationId xmlns:a16="http://schemas.microsoft.com/office/drawing/2014/main" id="{B317C4B0-702E-02BA-3BBE-A9218AB262A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64026" y="1897376"/>
            <a:ext cx="4191054" cy="307641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F232E6D-405A-C1F1-6BCB-4843EB68D4C8}"/>
              </a:ext>
            </a:extLst>
          </p:cNvPr>
          <p:cNvSpPr txBox="1"/>
          <p:nvPr/>
        </p:nvSpPr>
        <p:spPr>
          <a:xfrm>
            <a:off x="217051" y="1433788"/>
            <a:ext cx="11285836" cy="463588"/>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kumimoji="1" lang="zh-CN" altLang="en-US" dirty="0">
                <a:ea typeface="Microsoft YaHei" panose="020B0503020204020204" pitchFamily="34" charset="-122"/>
              </a:rPr>
              <a:t>热力学系统：相态的描述需要识别合适的状态量，比如水的</a:t>
            </a:r>
            <a:r>
              <a:rPr kumimoji="1" lang="zh-CN" altLang="en-US" b="1" dirty="0">
                <a:solidFill>
                  <a:srgbClr val="FF0000"/>
                </a:solidFill>
                <a:ea typeface="Microsoft YaHei" panose="020B0503020204020204" pitchFamily="34" charset="-122"/>
              </a:rPr>
              <a:t>温度</a:t>
            </a:r>
            <a:r>
              <a:rPr kumimoji="1" lang="zh-CN" altLang="en-US" dirty="0">
                <a:ea typeface="Microsoft YaHei" panose="020B0503020204020204" pitchFamily="34" charset="-122"/>
              </a:rPr>
              <a:t>和</a:t>
            </a:r>
            <a:r>
              <a:rPr kumimoji="1" lang="zh-CN" altLang="en-US" b="1" dirty="0">
                <a:solidFill>
                  <a:srgbClr val="FF0000"/>
                </a:solidFill>
                <a:ea typeface="Microsoft YaHei" panose="020B0503020204020204" pitchFamily="34" charset="-122"/>
              </a:rPr>
              <a:t>压强</a:t>
            </a:r>
            <a:endParaRPr kumimoji="1" lang="en-US" altLang="zh-CN" dirty="0">
              <a:ea typeface="Microsoft YaHei" panose="020B0503020204020204" pitchFamily="34" charset="-122"/>
            </a:endParaRPr>
          </a:p>
        </p:txBody>
      </p:sp>
      <p:sp>
        <p:nvSpPr>
          <p:cNvPr id="9" name="文本框 8">
            <a:extLst>
              <a:ext uri="{FF2B5EF4-FFF2-40B4-BE49-F238E27FC236}">
                <a16:creationId xmlns:a16="http://schemas.microsoft.com/office/drawing/2014/main" id="{A858473B-252D-EBE3-F95F-C21828B82524}"/>
              </a:ext>
            </a:extLst>
          </p:cNvPr>
          <p:cNvSpPr txBox="1"/>
          <p:nvPr/>
        </p:nvSpPr>
        <p:spPr>
          <a:xfrm>
            <a:off x="140313" y="1022137"/>
            <a:ext cx="1428319" cy="463588"/>
          </a:xfrm>
          <a:prstGeom prst="rect">
            <a:avLst/>
          </a:prstGeom>
          <a:noFill/>
        </p:spPr>
        <p:txBody>
          <a:bodyPr wrap="square" rtlCol="0">
            <a:spAutoFit/>
          </a:bodyPr>
          <a:lstStyle/>
          <a:p>
            <a:pPr algn="l">
              <a:lnSpc>
                <a:spcPct val="150000"/>
              </a:lnSpc>
            </a:pPr>
            <a:r>
              <a:rPr kumimoji="1" lang="zh-CN" altLang="en-US" b="1" dirty="0">
                <a:ea typeface="Microsoft YaHei" panose="020B0503020204020204" pitchFamily="34" charset="-122"/>
              </a:rPr>
              <a:t>状态量</a:t>
            </a:r>
          </a:p>
        </p:txBody>
      </p:sp>
      <p:sp>
        <p:nvSpPr>
          <p:cNvPr id="3" name="文本框 2">
            <a:extLst>
              <a:ext uri="{FF2B5EF4-FFF2-40B4-BE49-F238E27FC236}">
                <a16:creationId xmlns:a16="http://schemas.microsoft.com/office/drawing/2014/main" id="{B9D1A41A-E58C-41E0-CC75-7EEE08C1DA85}"/>
              </a:ext>
            </a:extLst>
          </p:cNvPr>
          <p:cNvSpPr txBox="1"/>
          <p:nvPr/>
        </p:nvSpPr>
        <p:spPr>
          <a:xfrm>
            <a:off x="265043" y="4943850"/>
            <a:ext cx="9661619" cy="463588"/>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kumimoji="1" lang="zh-CN" altLang="en-US" dirty="0">
                <a:ea typeface="Microsoft YaHei" panose="020B0503020204020204" pitchFamily="34" charset="-122"/>
              </a:rPr>
              <a:t>是否能为神经网络定义相似的状态量来判定其所处的状态</a:t>
            </a:r>
            <a:r>
              <a:rPr kumimoji="1" lang="en-US" altLang="zh-CN" dirty="0">
                <a:ea typeface="Microsoft YaHei" panose="020B0503020204020204" pitchFamily="34" charset="-122"/>
              </a:rPr>
              <a:t>——</a:t>
            </a:r>
            <a:r>
              <a:rPr kumimoji="1" lang="zh-CN" altLang="en-US" dirty="0">
                <a:ea typeface="Microsoft YaHei" panose="020B0503020204020204" pitchFamily="34" charset="-122"/>
              </a:rPr>
              <a:t>是线性状态还是非线性状态？</a:t>
            </a:r>
            <a:endParaRPr kumimoji="1" lang="en-US" altLang="zh-CN" dirty="0">
              <a:ea typeface="Microsoft YaHei" panose="020B0503020204020204" pitchFamily="34" charset="-122"/>
            </a:endParaRPr>
          </a:p>
        </p:txBody>
      </p:sp>
      <p:pic>
        <p:nvPicPr>
          <p:cNvPr id="5" name="图片 4">
            <a:extLst>
              <a:ext uri="{FF2B5EF4-FFF2-40B4-BE49-F238E27FC236}">
                <a16:creationId xmlns:a16="http://schemas.microsoft.com/office/drawing/2014/main" id="{3FC4364A-3C63-BF8F-2F55-FB1F69409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0027" y="5792802"/>
            <a:ext cx="7171649" cy="425089"/>
          </a:xfrm>
          <a:prstGeom prst="rect">
            <a:avLst/>
          </a:prstGeom>
        </p:spPr>
      </p:pic>
    </p:spTree>
    <p:extLst>
      <p:ext uri="{BB962C8B-B14F-4D97-AF65-F5344CB8AC3E}">
        <p14:creationId xmlns:p14="http://schemas.microsoft.com/office/powerpoint/2010/main" val="4049314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F92AE6-F99F-3354-D20F-E91745ECFDA5}"/>
              </a:ext>
            </a:extLst>
          </p:cNvPr>
          <p:cNvSpPr txBox="1"/>
          <p:nvPr/>
        </p:nvSpPr>
        <p:spPr>
          <a:xfrm>
            <a:off x="265043" y="1407481"/>
            <a:ext cx="9766853" cy="1104148"/>
          </a:xfrm>
          <a:prstGeom prst="rect">
            <a:avLst/>
          </a:prstGeom>
          <a:noFill/>
        </p:spPr>
        <p:txBody>
          <a:bodyPr wrap="square" rtlCol="0">
            <a:spAutoFit/>
          </a:bodyPr>
          <a:lstStyle/>
          <a:p>
            <a:pPr marL="285750" indent="-285750">
              <a:lnSpc>
                <a:spcPct val="125000"/>
              </a:lnSpc>
              <a:buFont typeface="Wingdings" pitchFamily="2" charset="2"/>
              <a:buChar char="Ø"/>
            </a:pPr>
            <a:r>
              <a:rPr kumimoji="1" lang="zh-CN" altLang="en-US" b="1" dirty="0">
                <a:solidFill>
                  <a:srgbClr val="FF0000"/>
                </a:solidFill>
                <a:ea typeface="Microsoft YaHei" panose="020B0503020204020204" pitchFamily="34" charset="-122"/>
              </a:rPr>
              <a:t>频率原则：</a:t>
            </a:r>
            <a:r>
              <a:rPr kumimoji="1" lang="zh-CN" altLang="en-US" dirty="0">
                <a:ea typeface="Microsoft YaHei" panose="020B0503020204020204" pitchFamily="34" charset="-122"/>
              </a:rPr>
              <a:t>从</a:t>
            </a:r>
            <a:r>
              <a:rPr kumimoji="1" lang="zh-CN" altLang="en-US" b="1" dirty="0">
                <a:solidFill>
                  <a:srgbClr val="FF0000"/>
                </a:solidFill>
                <a:ea typeface="Microsoft YaHei" panose="020B0503020204020204" pitchFamily="34" charset="-122"/>
              </a:rPr>
              <a:t>函数空间</a:t>
            </a:r>
            <a:r>
              <a:rPr kumimoji="1" lang="zh-CN" altLang="en-US" dirty="0">
                <a:ea typeface="Microsoft YaHei" panose="020B0503020204020204" pitchFamily="34" charset="-122"/>
              </a:rPr>
              <a:t>层面揭示了神经网络的训练过程</a:t>
            </a:r>
            <a:endParaRPr kumimoji="1" lang="zh-CN" altLang="en-US" b="1" dirty="0">
              <a:solidFill>
                <a:srgbClr val="FF0000"/>
              </a:solidFill>
              <a:ea typeface="Microsoft YaHei" panose="020B0503020204020204" pitchFamily="34" charset="-122"/>
            </a:endParaRPr>
          </a:p>
          <a:p>
            <a:pPr marL="285750" indent="-285750">
              <a:lnSpc>
                <a:spcPct val="125000"/>
              </a:lnSpc>
              <a:buFont typeface="Arial" panose="020B0604020202020204" pitchFamily="34" charset="0"/>
              <a:buChar char="•"/>
            </a:pPr>
            <a:r>
              <a:rPr kumimoji="1" lang="zh-CN" altLang="en-US" dirty="0">
                <a:ea typeface="Microsoft YaHei" panose="020B0503020204020204" pitchFamily="34" charset="-122"/>
              </a:rPr>
              <a:t>  神经网络首先学习数据中的低频部分</a:t>
            </a:r>
            <a:r>
              <a:rPr kumimoji="1" lang="en-US" altLang="zh-CN" dirty="0">
                <a:ea typeface="Microsoft YaHei" panose="020B0503020204020204" pitchFamily="34" charset="-122"/>
              </a:rPr>
              <a:t>,</a:t>
            </a:r>
            <a:r>
              <a:rPr kumimoji="1" lang="zh-CN" altLang="en-US" dirty="0">
                <a:ea typeface="Microsoft YaHei" panose="020B0503020204020204" pitchFamily="34" charset="-122"/>
              </a:rPr>
              <a:t>然后过渡到高频</a:t>
            </a:r>
          </a:p>
          <a:p>
            <a:pPr marL="285750" indent="-285750">
              <a:lnSpc>
                <a:spcPct val="125000"/>
              </a:lnSpc>
              <a:buFont typeface="Arial" panose="020B0604020202020204" pitchFamily="34" charset="0"/>
              <a:buChar char="•"/>
            </a:pPr>
            <a:r>
              <a:rPr kumimoji="1" lang="zh-CN" altLang="en-US" dirty="0">
                <a:ea typeface="Microsoft YaHei" panose="020B0503020204020204" pitchFamily="34" charset="-122"/>
              </a:rPr>
              <a:t>  这种现象可视为一种网络内部隐式的学习偏好</a:t>
            </a:r>
          </a:p>
        </p:txBody>
      </p:sp>
      <p:sp>
        <p:nvSpPr>
          <p:cNvPr id="3" name="Title 1">
            <a:extLst>
              <a:ext uri="{FF2B5EF4-FFF2-40B4-BE49-F238E27FC236}">
                <a16:creationId xmlns:a16="http://schemas.microsoft.com/office/drawing/2014/main" id="{B534E834-91A0-13F1-122F-137D1F3466DC}"/>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研究动机：从函数空间到参数空间</a:t>
            </a:r>
          </a:p>
        </p:txBody>
      </p:sp>
      <p:pic>
        <p:nvPicPr>
          <p:cNvPr id="4" name="图片 3">
            <a:extLst>
              <a:ext uri="{FF2B5EF4-FFF2-40B4-BE49-F238E27FC236}">
                <a16:creationId xmlns:a16="http://schemas.microsoft.com/office/drawing/2014/main" id="{9051318E-9783-A3A6-E069-C4AD09E191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423" y="3066390"/>
            <a:ext cx="11587999" cy="2956016"/>
          </a:xfrm>
          <a:prstGeom prst="rect">
            <a:avLst/>
          </a:prstGeom>
        </p:spPr>
      </p:pic>
    </p:spTree>
    <p:extLst>
      <p:ext uri="{BB962C8B-B14F-4D97-AF65-F5344CB8AC3E}">
        <p14:creationId xmlns:p14="http://schemas.microsoft.com/office/powerpoint/2010/main" val="1642017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FFF2-4306-496E-9245-5A547007AE05}"/>
              </a:ext>
            </a:extLst>
          </p:cNvPr>
          <p:cNvSpPr>
            <a:spLocks noGrp="1"/>
          </p:cNvSpPr>
          <p:nvPr>
            <p:ph type="title"/>
          </p:nvPr>
        </p:nvSpPr>
        <p:spPr>
          <a:xfrm>
            <a:off x="92451" y="39027"/>
            <a:ext cx="9790729" cy="1139248"/>
          </a:xfrm>
        </p:spPr>
        <p:txBody>
          <a:bodyPr>
            <a:noAutofit/>
          </a:bodyPr>
          <a:lstStyle/>
          <a:p>
            <a:r>
              <a:rPr lang="zh-CN" altLang="en-US" b="1" dirty="0"/>
              <a:t>梯度流的归一化</a:t>
            </a:r>
          </a:p>
        </p:txBody>
      </p:sp>
      <p:sp>
        <p:nvSpPr>
          <p:cNvPr id="9" name="Content Placeholder 8">
            <a:extLst>
              <a:ext uri="{FF2B5EF4-FFF2-40B4-BE49-F238E27FC236}">
                <a16:creationId xmlns:a16="http://schemas.microsoft.com/office/drawing/2014/main" id="{DB353DDC-177A-CF4A-9CD7-95266CADCC40}"/>
              </a:ext>
            </a:extLst>
          </p:cNvPr>
          <p:cNvSpPr>
            <a:spLocks noGrp="1"/>
          </p:cNvSpPr>
          <p:nvPr>
            <p:ph idx="1"/>
          </p:nvPr>
        </p:nvSpPr>
        <p:spPr>
          <a:xfrm>
            <a:off x="400879" y="1150602"/>
            <a:ext cx="10515600" cy="4959782"/>
          </a:xfrm>
        </p:spPr>
        <p:txBody>
          <a:bodyPr>
            <a:normAutofit fontScale="92500" lnSpcReduction="10000"/>
          </a:bodyPr>
          <a:lstStyle/>
          <a:p>
            <a:pPr>
              <a:lnSpc>
                <a:spcPct val="135000"/>
              </a:lnSpc>
            </a:pPr>
            <a:r>
              <a:rPr lang="zh-CN" altLang="en-US" sz="1800" dirty="0">
                <a:effectLst/>
                <a:latin typeface="Microsoft YaHei" panose="020B0503020204020204" pitchFamily="34" charset="-122"/>
                <a:ea typeface="Microsoft YaHei" panose="020B0503020204020204" pitchFamily="34" charset="-122"/>
              </a:rPr>
              <a:t>引入一个</a:t>
            </a:r>
            <a:r>
              <a:rPr lang="zh-CN" altLang="en-US" sz="1800" b="1" dirty="0">
                <a:solidFill>
                  <a:srgbClr val="FF0000"/>
                </a:solidFill>
                <a:effectLst/>
                <a:latin typeface="Microsoft YaHei" panose="020B0503020204020204" pitchFamily="34" charset="-122"/>
                <a:ea typeface="Microsoft YaHei" panose="020B0503020204020204" pitchFamily="34" charset="-122"/>
              </a:rPr>
              <a:t>缩放参数 </a:t>
            </a:r>
            <a:r>
              <a:rPr lang="en-US" altLang="zh-CN" sz="1800" b="1" dirty="0">
                <a:solidFill>
                  <a:srgbClr val="FF0000"/>
                </a:solidFill>
                <a:effectLst/>
                <a:latin typeface="Microsoft YaHei" panose="020B0503020204020204" pitchFamily="34" charset="-122"/>
                <a:ea typeface="Microsoft YaHei" panose="020B0503020204020204" pitchFamily="34" charset="-122"/>
              </a:rPr>
              <a:t>1/</a:t>
            </a:r>
            <a:r>
              <a:rPr lang="el-GR" altLang="zh-CN" sz="1800" b="1" dirty="0">
                <a:solidFill>
                  <a:srgbClr val="FF0000"/>
                </a:solidFill>
                <a:effectLst/>
                <a:latin typeface="Microsoft YaHei" panose="020B0503020204020204" pitchFamily="34" charset="-122"/>
                <a:ea typeface="Microsoft YaHei" panose="020B0503020204020204" pitchFamily="34" charset="-122"/>
              </a:rPr>
              <a:t>α</a:t>
            </a:r>
            <a:r>
              <a:rPr lang="zh-CN" altLang="el-GR"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这使得我们能够统一分析两层无限宽神经网络的常见初始化方法</a:t>
            </a:r>
            <a:r>
              <a:rPr lang="en-US" altLang="zh-CN" sz="1800" dirty="0">
                <a:effectLst/>
                <a:latin typeface="Microsoft YaHei" panose="020B0503020204020204" pitchFamily="34" charset="-122"/>
                <a:ea typeface="Microsoft YaHei" panose="020B0503020204020204" pitchFamily="34" charset="-122"/>
              </a:rPr>
              <a:t>: </a:t>
            </a:r>
          </a:p>
          <a:p>
            <a:endParaRPr lang="en-US" dirty="0">
              <a:latin typeface="Microsoft YaHei" panose="020B0503020204020204" pitchFamily="34" charset="-122"/>
              <a:ea typeface="Microsoft YaHei" panose="020B0503020204020204" pitchFamily="34" charset="-122"/>
            </a:endParaRPr>
          </a:p>
          <a:p>
            <a:endParaRPr lang="en-US" dirty="0"/>
          </a:p>
          <a:p>
            <a:endParaRPr lang="en-US" dirty="0"/>
          </a:p>
          <a:p>
            <a:r>
              <a:rPr lang="en-US" sz="1900" dirty="0"/>
              <a:t>对梯度流进行归一化</a:t>
            </a:r>
            <a:r>
              <a:rPr lang="zh-CN" altLang="en-US" sz="1900" dirty="0"/>
              <a:t>：</a:t>
            </a:r>
            <a:endParaRPr lang="en-US" sz="1900" dirty="0"/>
          </a:p>
          <a:p>
            <a:endParaRPr lang="en-US" dirty="0"/>
          </a:p>
          <a:p>
            <a:endParaRPr lang="en-US" dirty="0"/>
          </a:p>
          <a:p>
            <a:endParaRPr lang="en-US" dirty="0"/>
          </a:p>
          <a:p>
            <a:endParaRPr lang="en-US" dirty="0"/>
          </a:p>
          <a:p>
            <a:endParaRPr lang="en-US" dirty="0"/>
          </a:p>
          <a:p>
            <a:r>
              <a:rPr lang="zh-CN" altLang="en-US" sz="1900" dirty="0">
                <a:latin typeface="Microsoft YaHei" panose="020B0503020204020204" pitchFamily="34" charset="-122"/>
                <a:ea typeface="Microsoft YaHei" panose="020B0503020204020204" pitchFamily="34" charset="-122"/>
              </a:rPr>
              <a:t>与时间尺度无关的独立参量只有两个： </a:t>
            </a:r>
          </a:p>
          <a:p>
            <a:endParaRPr lang="en-US" dirty="0"/>
          </a:p>
        </p:txBody>
      </p:sp>
      <p:grpSp>
        <p:nvGrpSpPr>
          <p:cNvPr id="6" name="组合 5">
            <a:extLst>
              <a:ext uri="{FF2B5EF4-FFF2-40B4-BE49-F238E27FC236}">
                <a16:creationId xmlns:a16="http://schemas.microsoft.com/office/drawing/2014/main" id="{4255B590-7716-4A38-958E-FB801AD5B73E}"/>
              </a:ext>
            </a:extLst>
          </p:cNvPr>
          <p:cNvGrpSpPr/>
          <p:nvPr/>
        </p:nvGrpSpPr>
        <p:grpSpPr>
          <a:xfrm>
            <a:off x="654819" y="1739414"/>
            <a:ext cx="3352336" cy="906547"/>
            <a:chOff x="1635480" y="1978269"/>
            <a:chExt cx="3352336" cy="906547"/>
          </a:xfrm>
        </p:grpSpPr>
        <p:pic>
          <p:nvPicPr>
            <p:cNvPr id="10" name="Picture 9">
              <a:extLst>
                <a:ext uri="{FF2B5EF4-FFF2-40B4-BE49-F238E27FC236}">
                  <a16:creationId xmlns:a16="http://schemas.microsoft.com/office/drawing/2014/main" id="{600A0D8C-C4A5-6445-91F6-AFB28212CE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5480" y="1978269"/>
              <a:ext cx="3352336" cy="906547"/>
            </a:xfrm>
            <a:prstGeom prst="rect">
              <a:avLst/>
            </a:prstGeom>
          </p:spPr>
        </p:pic>
        <p:sp>
          <p:nvSpPr>
            <p:cNvPr id="13" name="Rectangle 12">
              <a:extLst>
                <a:ext uri="{FF2B5EF4-FFF2-40B4-BE49-F238E27FC236}">
                  <a16:creationId xmlns:a16="http://schemas.microsoft.com/office/drawing/2014/main" id="{02B1069B-A252-4849-B456-431CBCBCC291}"/>
                </a:ext>
              </a:extLst>
            </p:cNvPr>
            <p:cNvSpPr/>
            <p:nvPr/>
          </p:nvSpPr>
          <p:spPr>
            <a:xfrm>
              <a:off x="2839076" y="2433919"/>
              <a:ext cx="314892" cy="3270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CA89B3F9-4058-9845-9745-4D4C24F9A7A3}"/>
              </a:ext>
            </a:extLst>
          </p:cNvPr>
          <p:cNvGrpSpPr/>
          <p:nvPr/>
        </p:nvGrpSpPr>
        <p:grpSpPr>
          <a:xfrm>
            <a:off x="4572811" y="2010938"/>
            <a:ext cx="4464554" cy="465830"/>
            <a:chOff x="5268262" y="2160247"/>
            <a:chExt cx="4464554" cy="465830"/>
          </a:xfrm>
        </p:grpSpPr>
        <p:pic>
          <p:nvPicPr>
            <p:cNvPr id="12" name="Picture 11">
              <a:extLst>
                <a:ext uri="{FF2B5EF4-FFF2-40B4-BE49-F238E27FC236}">
                  <a16:creationId xmlns:a16="http://schemas.microsoft.com/office/drawing/2014/main" id="{D17EE718-6672-A94D-87D6-5F9FA9080A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68262" y="2164550"/>
              <a:ext cx="4464554" cy="461527"/>
            </a:xfrm>
            <a:prstGeom prst="rect">
              <a:avLst/>
            </a:prstGeom>
          </p:spPr>
        </p:pic>
        <p:sp>
          <p:nvSpPr>
            <p:cNvPr id="14" name="Rectangle 13">
              <a:extLst>
                <a:ext uri="{FF2B5EF4-FFF2-40B4-BE49-F238E27FC236}">
                  <a16:creationId xmlns:a16="http://schemas.microsoft.com/office/drawing/2014/main" id="{F90CD5E2-73EA-1240-908E-F612218DA3BC}"/>
                </a:ext>
              </a:extLst>
            </p:cNvPr>
            <p:cNvSpPr/>
            <p:nvPr/>
          </p:nvSpPr>
          <p:spPr>
            <a:xfrm>
              <a:off x="6753954" y="2160247"/>
              <a:ext cx="347193" cy="4146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8FEED6-C477-0940-9A4E-DA3B4FB1C38A}"/>
                </a:ext>
              </a:extLst>
            </p:cNvPr>
            <p:cNvSpPr/>
            <p:nvPr/>
          </p:nvSpPr>
          <p:spPr>
            <a:xfrm>
              <a:off x="8956185" y="2160247"/>
              <a:ext cx="347193" cy="4146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 name="Picture 16">
            <a:extLst>
              <a:ext uri="{FF2B5EF4-FFF2-40B4-BE49-F238E27FC236}">
                <a16:creationId xmlns:a16="http://schemas.microsoft.com/office/drawing/2014/main" id="{05439D2B-123D-0E4E-8856-8BC57DDF3E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07155" y="2975622"/>
            <a:ext cx="4681001" cy="609224"/>
          </a:xfrm>
          <a:prstGeom prst="rect">
            <a:avLst/>
          </a:prstGeom>
        </p:spPr>
      </p:pic>
      <p:pic>
        <p:nvPicPr>
          <p:cNvPr id="19" name="Picture 18">
            <a:extLst>
              <a:ext uri="{FF2B5EF4-FFF2-40B4-BE49-F238E27FC236}">
                <a16:creationId xmlns:a16="http://schemas.microsoft.com/office/drawing/2014/main" id="{93C68807-86AF-514D-B263-523DBB2D73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545" y="3636348"/>
            <a:ext cx="6817402" cy="1632955"/>
          </a:xfrm>
          <a:prstGeom prst="rect">
            <a:avLst/>
          </a:prstGeom>
        </p:spPr>
      </p:pic>
      <p:pic>
        <p:nvPicPr>
          <p:cNvPr id="22" name="Picture 21">
            <a:extLst>
              <a:ext uri="{FF2B5EF4-FFF2-40B4-BE49-F238E27FC236}">
                <a16:creationId xmlns:a16="http://schemas.microsoft.com/office/drawing/2014/main" id="{98529B66-F7E8-6B42-A29C-2D765069B15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05595" y="5215799"/>
            <a:ext cx="2749809" cy="721401"/>
          </a:xfrm>
          <a:prstGeom prst="rect">
            <a:avLst/>
          </a:prstGeom>
        </p:spPr>
      </p:pic>
      <p:pic>
        <p:nvPicPr>
          <p:cNvPr id="24" name="Picture 23">
            <a:extLst>
              <a:ext uri="{FF2B5EF4-FFF2-40B4-BE49-F238E27FC236}">
                <a16:creationId xmlns:a16="http://schemas.microsoft.com/office/drawing/2014/main" id="{D0126FD6-4A5E-3C47-8172-629D907C81A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8204" y="5981593"/>
            <a:ext cx="4285163" cy="69017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14426AC-9D24-E94B-A363-ED9C718FB88F}"/>
                  </a:ext>
                </a:extLst>
              </p:cNvPr>
              <p:cNvSpPr txBox="1"/>
              <p:nvPr/>
            </p:nvSpPr>
            <p:spPr>
              <a:xfrm>
                <a:off x="9907298" y="1832176"/>
                <a:ext cx="1657719" cy="7368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𝑥</m:t>
                                  </m:r>
                                </m:e>
                                <m:sup>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𝑇</m:t>
                                  </m:r>
                                </m:sup>
                              </m:sSup>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,1</m:t>
                              </m:r>
                            </m:e>
                          </m:d>
                        </m:e>
                        <m:sup>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𝑇</m:t>
                          </m:r>
                        </m:sup>
                      </m:sSup>
                    </m:oMath>
                  </m:oMathPara>
                </a14:m>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𝑘</m:t>
                          </m:r>
                        </m:sub>
                      </m:sSub>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ctrlPr>
                            </m:dPr>
                            <m:e>
                              <m:sSubSup>
                                <m:sSubSupPr>
                                  <m:ctrlP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𝑘</m:t>
                                  </m:r>
                                </m:sub>
                                <m:sup>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𝑇</m:t>
                                  </m:r>
                                </m:sup>
                              </m:sSubSup>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𝑏</m:t>
                                  </m:r>
                                </m:e>
                                <m:sub>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𝑘</m:t>
                                  </m:r>
                                </m:sub>
                              </m:sSub>
                            </m:e>
                          </m:d>
                        </m:e>
                        <m:sup>
                          <m:r>
                            <a:rPr kumimoji="0" lang="en-US" sz="1800" b="0" i="1" u="none" strike="noStrike" kern="1200" cap="none" spc="0" normalizeH="0" baseline="0" noProof="0" smtClean="0">
                              <a:ln>
                                <a:noFill/>
                              </a:ln>
                              <a:solidFill>
                                <a:srgbClr val="E7E6E6">
                                  <a:lumMod val="50000"/>
                                </a:srgbClr>
                              </a:solidFill>
                              <a:effectLst/>
                              <a:uLnTx/>
                              <a:uFillTx/>
                              <a:latin typeface="Cambria Math" panose="02040503050406030204" pitchFamily="18" charset="0"/>
                              <a:ea typeface="+mn-ea"/>
                              <a:cs typeface="+mn-cs"/>
                            </a:rPr>
                            <m:t>𝑇</m:t>
                          </m:r>
                        </m:sup>
                      </m:s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A14426AC-9D24-E94B-A363-ED9C718FB88F}"/>
                  </a:ext>
                </a:extLst>
              </p:cNvPr>
              <p:cNvSpPr txBox="1">
                <a:spLocks noRot="1" noChangeAspect="1" noMove="1" noResize="1" noEditPoints="1" noAdjustHandles="1" noChangeArrowheads="1" noChangeShapeType="1" noTextEdit="1"/>
              </p:cNvSpPr>
              <p:nvPr/>
            </p:nvSpPr>
            <p:spPr>
              <a:xfrm>
                <a:off x="9907298" y="1832176"/>
                <a:ext cx="1657719" cy="736805"/>
              </a:xfrm>
              <a:prstGeom prst="rect">
                <a:avLst/>
              </a:prstGeom>
              <a:blipFill>
                <a:blip r:embed="rId8"/>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26EF07D-2359-2B22-5668-4EE2608A2266}"/>
              </a:ext>
            </a:extLst>
          </p:cNvPr>
          <p:cNvSpPr txBox="1"/>
          <p:nvPr/>
        </p:nvSpPr>
        <p:spPr>
          <a:xfrm>
            <a:off x="400879" y="5966724"/>
            <a:ext cx="6764993" cy="1105431"/>
          </a:xfrm>
          <a:prstGeom prst="rect">
            <a:avLst/>
          </a:prstGeom>
          <a:noFill/>
        </p:spPr>
        <p:txBody>
          <a:bodyPr wrap="none" rtlCol="0">
            <a:spAutoFit/>
          </a:bodyPr>
          <a:lstStyle/>
          <a:p>
            <a:pPr marL="285750" indent="-285750" algn="l">
              <a:lnSpc>
                <a:spcPct val="125000"/>
              </a:lnSpc>
              <a:buFont typeface="Arial" panose="020B0604020202020204" pitchFamily="34" charset="0"/>
              <a:buChar char="•"/>
            </a:pPr>
            <a:r>
              <a:rPr kumimoji="1" lang="zh-CN" altLang="en-US" dirty="0">
                <a:ea typeface="Microsoft YaHei" panose="020B0503020204020204" pitchFamily="34" charset="-122"/>
              </a:rPr>
              <a:t>当网络宽度 </a:t>
            </a:r>
            <a:r>
              <a:rPr kumimoji="1" lang="en" altLang="zh-CN" dirty="0">
                <a:ea typeface="Microsoft YaHei" panose="020B0503020204020204" pitchFamily="34" charset="-122"/>
              </a:rPr>
              <a:t>m </a:t>
            </a:r>
            <a:r>
              <a:rPr kumimoji="1" lang="zh-CN" altLang="en-US" dirty="0">
                <a:ea typeface="Microsoft YaHei" panose="020B0503020204020204" pitchFamily="34" charset="-122"/>
              </a:rPr>
              <a:t>趋向于无限大时，常见的初始化尺度大小都与</a:t>
            </a:r>
            <a:endParaRPr kumimoji="1" lang="en-US" altLang="zh-CN" dirty="0">
              <a:ea typeface="Microsoft YaHei" panose="020B0503020204020204" pitchFamily="34" charset="-122"/>
            </a:endParaRPr>
          </a:p>
          <a:p>
            <a:pPr algn="l">
              <a:lnSpc>
                <a:spcPct val="125000"/>
              </a:lnSpc>
            </a:pPr>
            <a:r>
              <a:rPr kumimoji="1" lang="zh-CN" altLang="en-US" dirty="0">
                <a:ea typeface="Microsoft YaHei" panose="020B0503020204020204" pitchFamily="34" charset="-122"/>
              </a:rPr>
              <a:t>     网络宽度 </a:t>
            </a:r>
            <a:r>
              <a:rPr kumimoji="1" lang="en" altLang="zh-CN" dirty="0">
                <a:ea typeface="Microsoft YaHei" panose="020B0503020204020204" pitchFamily="34" charset="-122"/>
              </a:rPr>
              <a:t>m </a:t>
            </a:r>
            <a:r>
              <a:rPr kumimoji="1" lang="zh-CN" altLang="en-US" dirty="0">
                <a:ea typeface="Microsoft YaHei" panose="020B0503020204020204" pitchFamily="34" charset="-122"/>
              </a:rPr>
              <a:t>存在幂律关系，因此定义</a:t>
            </a:r>
            <a:r>
              <a:rPr kumimoji="1" lang="zh-CN" altLang="en-US" b="1" dirty="0">
                <a:solidFill>
                  <a:srgbClr val="FF0000"/>
                </a:solidFill>
                <a:ea typeface="Microsoft YaHei" panose="020B0503020204020204" pitchFamily="34" charset="-122"/>
              </a:rPr>
              <a:t>状态量</a:t>
            </a:r>
            <a:r>
              <a:rPr kumimoji="1" lang="zh-CN" altLang="en-US" dirty="0">
                <a:ea typeface="Microsoft YaHei" panose="020B0503020204020204" pitchFamily="34" charset="-122"/>
              </a:rPr>
              <a:t>为对数</a:t>
            </a:r>
            <a:r>
              <a:rPr kumimoji="1" lang="en-US" altLang="zh-CN" dirty="0">
                <a:ea typeface="Microsoft YaHei" panose="020B0503020204020204" pitchFamily="34" charset="-122"/>
              </a:rPr>
              <a:t>-</a:t>
            </a:r>
            <a:r>
              <a:rPr kumimoji="1" lang="zh-CN" altLang="en-US" dirty="0">
                <a:ea typeface="Microsoft YaHei" panose="020B0503020204020204" pitchFamily="34" charset="-122"/>
              </a:rPr>
              <a:t>对数关系：</a:t>
            </a:r>
          </a:p>
          <a:p>
            <a:pPr algn="l">
              <a:lnSpc>
                <a:spcPct val="125000"/>
              </a:lnSpc>
            </a:pPr>
            <a:endParaRPr kumimoji="1" lang="zh-CN" altLang="en-US" dirty="0">
              <a:ea typeface="Microsoft YaHei" panose="020B0503020204020204" pitchFamily="34" charset="-122"/>
            </a:endParaRPr>
          </a:p>
        </p:txBody>
      </p:sp>
    </p:spTree>
    <p:extLst>
      <p:ext uri="{BB962C8B-B14F-4D97-AF65-F5344CB8AC3E}">
        <p14:creationId xmlns:p14="http://schemas.microsoft.com/office/powerpoint/2010/main" val="218271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3639-2259-534F-ACAA-3A1EF3A2C114}"/>
              </a:ext>
            </a:extLst>
          </p:cNvPr>
          <p:cNvSpPr>
            <a:spLocks noGrp="1"/>
          </p:cNvSpPr>
          <p:nvPr>
            <p:ph type="title"/>
          </p:nvPr>
        </p:nvSpPr>
        <p:spPr>
          <a:xfrm>
            <a:off x="495048" y="365126"/>
            <a:ext cx="10858752" cy="1357774"/>
          </a:xfrm>
        </p:spPr>
        <p:txBody>
          <a:bodyPr>
            <a:noAutofit/>
          </a:bodyPr>
          <a:lstStyle/>
          <a:p>
            <a:pPr algn="ctr"/>
            <a:r>
              <a:rPr lang="zh-CN" altLang="en-US" sz="2800" b="1" dirty="0"/>
              <a:t>常见的初始化方法对应的缩放参数 </a:t>
            </a:r>
            <a:br>
              <a:rPr lang="zh-CN" altLang="en-US" sz="2800" b="1" dirty="0"/>
            </a:br>
            <a:endParaRPr lang="en-US" sz="2800" b="1" dirty="0"/>
          </a:p>
        </p:txBody>
      </p:sp>
      <p:sp>
        <p:nvSpPr>
          <p:cNvPr id="3" name="Content Placeholder 2">
            <a:extLst>
              <a:ext uri="{FF2B5EF4-FFF2-40B4-BE49-F238E27FC236}">
                <a16:creationId xmlns:a16="http://schemas.microsoft.com/office/drawing/2014/main" id="{A9F37045-EA33-1E49-90C1-020547791F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515BFDD-A260-EF4C-8318-0C8E49B38F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9991" y="1234605"/>
            <a:ext cx="11063547" cy="5045083"/>
          </a:xfrm>
          <a:prstGeom prst="rect">
            <a:avLst/>
          </a:prstGeom>
        </p:spPr>
      </p:pic>
    </p:spTree>
    <p:extLst>
      <p:ext uri="{BB962C8B-B14F-4D97-AF65-F5344CB8AC3E}">
        <p14:creationId xmlns:p14="http://schemas.microsoft.com/office/powerpoint/2010/main" val="136634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E7F01B-018E-12DB-4172-20A84D268006}"/>
              </a:ext>
            </a:extLst>
          </p:cNvPr>
          <p:cNvSpPr txBox="1">
            <a:spLocks/>
          </p:cNvSpPr>
          <p:nvPr/>
        </p:nvSpPr>
        <p:spPr>
          <a:xfrm>
            <a:off x="132522" y="251791"/>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实验上相图的获取 </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F1497B1-905A-B781-C4A0-82C9B972BC30}"/>
                  </a:ext>
                </a:extLst>
              </p:cNvPr>
              <p:cNvSpPr txBox="1"/>
              <p:nvPr/>
            </p:nvSpPr>
            <p:spPr>
              <a:xfrm>
                <a:off x="132522" y="1113183"/>
                <a:ext cx="11429516" cy="1450397"/>
              </a:xfrm>
              <a:prstGeom prst="rect">
                <a:avLst/>
              </a:prstGeom>
              <a:noFill/>
            </p:spPr>
            <p:txBody>
              <a:bodyPr wrap="square" rtlCol="0">
                <a:spAutoFit/>
              </a:bodyPr>
              <a:lstStyle/>
              <a:p>
                <a:pPr algn="l">
                  <a:lnSpc>
                    <a:spcPct val="125000"/>
                  </a:lnSpc>
                </a:pPr>
                <a:r>
                  <a:rPr kumimoji="1" lang="zh-CN" altLang="en-US" dirty="0">
                    <a:ea typeface="Microsoft YaHei" panose="020B0503020204020204" pitchFamily="34" charset="-122"/>
                  </a:rPr>
                  <a:t>实验的核心是</a:t>
                </a:r>
                <a:r>
                  <a:rPr kumimoji="1" lang="zh-CN" altLang="en-US" b="1" dirty="0">
                    <a:solidFill>
                      <a:srgbClr val="FF0000"/>
                    </a:solidFill>
                    <a:ea typeface="Microsoft YaHei" panose="020B0503020204020204" pitchFamily="34" charset="-122"/>
                  </a:rPr>
                  <a:t>估计网络权重更新的相对距离 </a:t>
                </a:r>
                <a:r>
                  <a:rPr kumimoji="1" lang="en" altLang="zh-CN" b="1" dirty="0">
                    <a:solidFill>
                      <a:srgbClr val="FF0000"/>
                    </a:solidFill>
                    <a:ea typeface="Microsoft YaHei" panose="020B0503020204020204" pitchFamily="34" charset="-122"/>
                  </a:rPr>
                  <a:t>RD(</a:t>
                </a:r>
                <a:r>
                  <a:rPr kumimoji="1" lang="el-GR" altLang="zh-CN" b="1" dirty="0">
                    <a:solidFill>
                      <a:srgbClr val="FF0000"/>
                    </a:solidFill>
                    <a:ea typeface="Microsoft YaHei" panose="020B0503020204020204" pitchFamily="34" charset="-122"/>
                  </a:rPr>
                  <a:t>θ</a:t>
                </a:r>
                <a:r>
                  <a:rPr kumimoji="1" lang="en" altLang="zh-CN" b="1" dirty="0">
                    <a:solidFill>
                      <a:srgbClr val="FF0000"/>
                    </a:solidFill>
                    <a:ea typeface="Microsoft YaHei" panose="020B0503020204020204" pitchFamily="34" charset="-122"/>
                  </a:rPr>
                  <a:t>w∗ )</a:t>
                </a:r>
                <a:r>
                  <a:rPr kumimoji="1" lang="zh-CN" altLang="en" dirty="0">
                    <a:ea typeface="Microsoft YaHei" panose="020B0503020204020204" pitchFamily="34" charset="-122"/>
                  </a:rPr>
                  <a:t>。</a:t>
                </a:r>
                <a:endParaRPr kumimoji="1" lang="en-US" altLang="zh-CN" dirty="0">
                  <a:ea typeface="Microsoft YaHei" panose="020B0503020204020204" pitchFamily="34" charset="-122"/>
                </a:endParaRPr>
              </a:p>
              <a:p>
                <a:pPr marL="285750" indent="-285750" algn="l">
                  <a:lnSpc>
                    <a:spcPct val="125000"/>
                  </a:lnSpc>
                  <a:buFont typeface="Arial" panose="020B0604020202020204" pitchFamily="34" charset="0"/>
                  <a:buChar char="•"/>
                </a:pPr>
                <a:r>
                  <a:rPr kumimoji="1" lang="zh-CN" altLang="en-US" dirty="0">
                    <a:ea typeface="Microsoft YaHei" panose="020B0503020204020204" pitchFamily="34" charset="-122"/>
                  </a:rPr>
                  <a:t>理想情况：无限宽网络，不可行</a:t>
                </a:r>
                <a:endParaRPr kumimoji="1" lang="en-US" altLang="zh-CN" dirty="0">
                  <a:ea typeface="Microsoft YaHei" panose="020B0503020204020204" pitchFamily="34" charset="-122"/>
                </a:endParaRPr>
              </a:p>
              <a:p>
                <a:pPr marL="285750" indent="-285750" algn="l">
                  <a:lnSpc>
                    <a:spcPct val="125000"/>
                  </a:lnSpc>
                  <a:buFont typeface="Arial" panose="020B0604020202020204" pitchFamily="34" charset="0"/>
                  <a:buChar char="•"/>
                </a:pPr>
                <a:r>
                  <a:rPr kumimoji="1" lang="zh-CN" altLang="en-US" dirty="0">
                    <a:ea typeface="Microsoft YaHei" panose="020B0503020204020204" pitchFamily="34" charset="-122"/>
                  </a:rPr>
                  <a:t>实际：量化 </a:t>
                </a:r>
                <a:r>
                  <a:rPr kumimoji="1" lang="en" altLang="zh-CN" dirty="0">
                    <a:ea typeface="Microsoft YaHei" panose="020B0503020204020204" pitchFamily="34" charset="-122"/>
                  </a:rPr>
                  <a:t>RD(</a:t>
                </a:r>
                <a:r>
                  <a:rPr kumimoji="1" lang="el-GR" altLang="zh-CN" dirty="0">
                    <a:ea typeface="Microsoft YaHei" panose="020B0503020204020204" pitchFamily="34" charset="-122"/>
                  </a:rPr>
                  <a:t>θ</a:t>
                </a:r>
                <a:r>
                  <a:rPr kumimoji="1" lang="en" altLang="zh-CN" dirty="0">
                    <a:ea typeface="Microsoft YaHei" panose="020B0503020204020204" pitchFamily="34" charset="-122"/>
                  </a:rPr>
                  <a:t>w∗ ) </a:t>
                </a:r>
                <a:r>
                  <a:rPr kumimoji="1" lang="zh-CN" altLang="en-US" dirty="0">
                    <a:ea typeface="Microsoft YaHei" panose="020B0503020204020204" pitchFamily="34" charset="-122"/>
                  </a:rPr>
                  <a:t>随着模型宽度 </a:t>
                </a:r>
                <a:r>
                  <a:rPr kumimoji="1" lang="en" altLang="zh-CN" dirty="0">
                    <a:ea typeface="Microsoft YaHei" panose="020B0503020204020204" pitchFamily="34" charset="-122"/>
                  </a:rPr>
                  <a:t>m </a:t>
                </a:r>
                <a:r>
                  <a:rPr kumimoji="1" lang="zh-CN" altLang="en-US" dirty="0">
                    <a:ea typeface="Microsoft YaHei" panose="020B0503020204020204" pitchFamily="34" charset="-122"/>
                  </a:rPr>
                  <a:t>增加而发生的变化</a:t>
                </a:r>
                <a:endParaRPr kumimoji="1" lang="en-US" altLang="zh-CN" dirty="0">
                  <a:ea typeface="Microsoft YaHei" panose="020B0503020204020204" pitchFamily="34" charset="-122"/>
                </a:endParaRPr>
              </a:p>
              <a:p>
                <a:pPr marL="285750" indent="-285750" algn="l">
                  <a:lnSpc>
                    <a:spcPct val="125000"/>
                  </a:lnSpc>
                  <a:buFont typeface="Arial" panose="020B0604020202020204" pitchFamily="34" charset="0"/>
                  <a:buChar char="•"/>
                </a:pPr>
                <a:r>
                  <a:rPr kumimoji="1" lang="zh-CN" altLang="en-US" dirty="0">
                    <a:ea typeface="Microsoft YaHei" panose="020B0503020204020204" pitchFamily="34" charset="-122"/>
                  </a:rPr>
                  <a:t>定义权重更新的相对差异的</a:t>
                </a:r>
                <a:r>
                  <a:rPr kumimoji="1" lang="zh-CN" altLang="en-US" b="1" dirty="0">
                    <a:solidFill>
                      <a:srgbClr val="FF0000"/>
                    </a:solidFill>
                    <a:ea typeface="Microsoft YaHei" panose="020B0503020204020204" pitchFamily="34" charset="-122"/>
                  </a:rPr>
                  <a:t>标度指数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𝑆</m:t>
                        </m:r>
                      </m:e>
                      <m:sub>
                        <m:r>
                          <a:rPr kumimoji="1" lang="en-US" altLang="zh-CN" b="0" i="1" smtClean="0">
                            <a:latin typeface="Cambria Math" panose="02040503050406030204" pitchFamily="18" charset="0"/>
                            <a:ea typeface="Microsoft YaHei" panose="020B0503020204020204" pitchFamily="34" charset="-122"/>
                          </a:rPr>
                          <m:t>𝑤</m:t>
                        </m:r>
                      </m:sub>
                    </m:sSub>
                  </m:oMath>
                </a14:m>
                <a:r>
                  <a:rPr kumimoji="1" lang="zh-CN" altLang="en" dirty="0">
                    <a:ea typeface="Microsoft YaHei" panose="020B0503020204020204" pitchFamily="34" charset="-122"/>
                  </a:rPr>
                  <a:t>为</a:t>
                </a:r>
                <a:r>
                  <a:rPr kumimoji="1" lang="en" altLang="zh-CN" dirty="0">
                    <a:ea typeface="Microsoft YaHei" panose="020B0503020204020204" pitchFamily="34" charset="-122"/>
                  </a:rPr>
                  <a:t> </a:t>
                </a:r>
                <a:r>
                  <a:rPr kumimoji="1" lang="en-US" altLang="zh-CN" dirty="0">
                    <a:ea typeface="Microsoft YaHei" panose="020B0503020204020204" pitchFamily="34" charset="-122"/>
                  </a:rPr>
                  <a:t>: </a:t>
                </a:r>
              </a:p>
            </p:txBody>
          </p:sp>
        </mc:Choice>
        <mc:Fallback xmlns="">
          <p:sp>
            <p:nvSpPr>
              <p:cNvPr id="4" name="文本框 3">
                <a:extLst>
                  <a:ext uri="{FF2B5EF4-FFF2-40B4-BE49-F238E27FC236}">
                    <a16:creationId xmlns:a16="http://schemas.microsoft.com/office/drawing/2014/main" id="{0F1497B1-905A-B781-C4A0-82C9B972BC30}"/>
                  </a:ext>
                </a:extLst>
              </p:cNvPr>
              <p:cNvSpPr txBox="1">
                <a:spLocks noRot="1" noChangeAspect="1" noMove="1" noResize="1" noEditPoints="1" noAdjustHandles="1" noChangeArrowheads="1" noChangeShapeType="1" noTextEdit="1"/>
              </p:cNvSpPr>
              <p:nvPr/>
            </p:nvSpPr>
            <p:spPr>
              <a:xfrm>
                <a:off x="132522" y="1113183"/>
                <a:ext cx="11429516" cy="1450397"/>
              </a:xfrm>
              <a:prstGeom prst="rect">
                <a:avLst/>
              </a:prstGeom>
              <a:blipFill>
                <a:blip r:embed="rId2"/>
                <a:stretch>
                  <a:fillRect l="-444" b="-517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7DBC123-27DA-5AB6-5343-117C677E33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5671" y="2134586"/>
            <a:ext cx="2445303" cy="664577"/>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4B77777-051A-034A-BB46-7E6032CE5403}"/>
                  </a:ext>
                </a:extLst>
              </p:cNvPr>
              <p:cNvSpPr txBox="1"/>
              <p:nvPr/>
            </p:nvSpPr>
            <p:spPr>
              <a:xfrm>
                <a:off x="132522" y="5946629"/>
                <a:ext cx="9780754" cy="758349"/>
              </a:xfrm>
              <a:prstGeom prst="rect">
                <a:avLst/>
              </a:prstGeom>
              <a:noFill/>
            </p:spPr>
            <p:txBody>
              <a:bodyPr wrap="none" rtlCol="0">
                <a:spAutoFit/>
              </a:bodyPr>
              <a:lstStyle/>
              <a:p>
                <a:pPr marL="285750" indent="-285750">
                  <a:lnSpc>
                    <a:spcPct val="125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如果斜率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𝑆</m:t>
                        </m:r>
                      </m:e>
                      <m:sub>
                        <m:r>
                          <a:rPr kumimoji="1" lang="en-US" altLang="zh-CN" b="0" i="1" smtClean="0">
                            <a:latin typeface="Cambria Math" panose="02040503050406030204" pitchFamily="18" charset="0"/>
                            <a:ea typeface="Microsoft YaHei" panose="020B0503020204020204" pitchFamily="34" charset="-122"/>
                          </a:rPr>
                          <m:t>𝑤</m:t>
                        </m:r>
                      </m:sub>
                    </m:sSub>
                  </m:oMath>
                </a14:m>
                <a:r>
                  <a:rPr kumimoji="1" lang="en" altLang="zh-CN" dirty="0">
                    <a:ea typeface="Microsoft YaHei" panose="020B0503020204020204" pitchFamily="34" charset="-122"/>
                  </a:rPr>
                  <a:t> </a:t>
                </a:r>
                <a:r>
                  <a:rPr lang="en" altLang="zh-CN" sz="1800" dirty="0">
                    <a:effectLst/>
                    <a:latin typeface="Microsoft YaHei" panose="020B0503020204020204" pitchFamily="34" charset="-122"/>
                    <a:ea typeface="Microsoft YaHei" panose="020B0503020204020204" pitchFamily="34" charset="-122"/>
                  </a:rPr>
                  <a:t> &lt; 0</a:t>
                </a:r>
                <a:r>
                  <a:rPr lang="zh-CN" altLang="e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则表明 </a:t>
                </a:r>
                <a:r>
                  <a:rPr lang="en" altLang="zh-CN" sz="1800" dirty="0">
                    <a:effectLst/>
                    <a:latin typeface="Microsoft YaHei" panose="020B0503020204020204" pitchFamily="34" charset="-122"/>
                    <a:ea typeface="Microsoft YaHei" panose="020B0503020204020204" pitchFamily="34" charset="-122"/>
                  </a:rPr>
                  <a:t>RD(</a:t>
                </a:r>
                <a:r>
                  <a:rPr lang="el-GR" altLang="zh-CN" sz="1800" dirty="0">
                    <a:effectLst/>
                    <a:latin typeface="Microsoft YaHei" panose="020B0503020204020204" pitchFamily="34" charset="-122"/>
                    <a:ea typeface="Microsoft YaHei" panose="020B0503020204020204" pitchFamily="34" charset="-122"/>
                  </a:rPr>
                  <a:t>θ</a:t>
                </a:r>
                <a:r>
                  <a:rPr lang="en" altLang="zh-CN" sz="1800" dirty="0">
                    <a:effectLst/>
                    <a:latin typeface="Microsoft YaHei" panose="020B0503020204020204" pitchFamily="34" charset="-122"/>
                    <a:ea typeface="Microsoft YaHei" panose="020B0503020204020204" pitchFamily="34" charset="-122"/>
                  </a:rPr>
                  <a:t>w∗ ) </a:t>
                </a:r>
                <a:r>
                  <a:rPr lang="zh-CN" altLang="en-US" sz="1800" dirty="0">
                    <a:effectLst/>
                    <a:latin typeface="Microsoft YaHei" panose="020B0503020204020204" pitchFamily="34" charset="-122"/>
                    <a:ea typeface="Microsoft YaHei" panose="020B0503020204020204" pitchFamily="34" charset="-122"/>
                  </a:rPr>
                  <a:t>随着 </a:t>
                </a:r>
                <a:r>
                  <a:rPr lang="en" altLang="zh-CN" sz="1800" dirty="0">
                    <a:effectLst/>
                    <a:latin typeface="Microsoft YaHei" panose="020B0503020204020204" pitchFamily="34" charset="-122"/>
                    <a:ea typeface="Microsoft YaHei" panose="020B0503020204020204" pitchFamily="34" charset="-122"/>
                  </a:rPr>
                  <a:t>m </a:t>
                </a:r>
                <a:r>
                  <a:rPr lang="zh-CN" altLang="en-US" sz="1800" dirty="0">
                    <a:effectLst/>
                    <a:latin typeface="Microsoft YaHei" panose="020B0503020204020204" pitchFamily="34" charset="-122"/>
                    <a:ea typeface="Microsoft YaHei" panose="020B0503020204020204" pitchFamily="34" charset="-122"/>
                  </a:rPr>
                  <a:t>的增大趋于零，对应</a:t>
                </a:r>
                <a:r>
                  <a:rPr lang="zh-CN" altLang="en-US" sz="1800" b="1" dirty="0">
                    <a:solidFill>
                      <a:srgbClr val="FF0000"/>
                    </a:solidFill>
                    <a:effectLst/>
                    <a:latin typeface="Microsoft YaHei" panose="020B0503020204020204" pitchFamily="34" charset="-122"/>
                    <a:ea typeface="Microsoft YaHei" panose="020B0503020204020204" pitchFamily="34" charset="-122"/>
                  </a:rPr>
                  <a:t>线性区域</a:t>
                </a:r>
                <a:r>
                  <a:rPr lang="en-US" altLang="zh-CN" sz="1800" dirty="0">
                    <a:effectLst/>
                    <a:latin typeface="Microsoft YaHei" panose="020B0503020204020204" pitchFamily="34" charset="-122"/>
                    <a:ea typeface="Microsoft YaHei" panose="020B0503020204020204" pitchFamily="34" charset="-122"/>
                  </a:rPr>
                  <a:t>;</a:t>
                </a:r>
              </a:p>
              <a:p>
                <a:pPr marL="285750" indent="-285750">
                  <a:lnSpc>
                    <a:spcPct val="125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如果斜率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𝑆</m:t>
                        </m:r>
                      </m:e>
                      <m:sub>
                        <m:r>
                          <a:rPr kumimoji="1" lang="en-US" altLang="zh-CN" b="0" i="1" smtClean="0">
                            <a:latin typeface="Cambria Math" panose="02040503050406030204" pitchFamily="18" charset="0"/>
                            <a:ea typeface="Microsoft YaHei" panose="020B0503020204020204" pitchFamily="34" charset="-122"/>
                          </a:rPr>
                          <m:t>𝑤</m:t>
                        </m:r>
                      </m:sub>
                    </m:sSub>
                  </m:oMath>
                </a14:m>
                <a:r>
                  <a:rPr kumimoji="1" lang="en" altLang="zh-CN" dirty="0">
                    <a:ea typeface="Microsoft YaHei" panose="020B0503020204020204" pitchFamily="34" charset="-122"/>
                  </a:rPr>
                  <a:t> </a:t>
                </a:r>
                <a:r>
                  <a:rPr lang="en" altLang="zh-CN" sz="1800" dirty="0">
                    <a:effectLst/>
                    <a:latin typeface="Microsoft YaHei" panose="020B0503020204020204" pitchFamily="34" charset="-122"/>
                    <a:ea typeface="Microsoft YaHei" panose="020B0503020204020204" pitchFamily="34" charset="-122"/>
                  </a:rPr>
                  <a:t> &gt; 0</a:t>
                </a:r>
                <a:r>
                  <a:rPr lang="zh-CN" altLang="e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则意味着 </a:t>
                </a:r>
                <a:r>
                  <a:rPr lang="en" altLang="zh-CN" sz="1800" dirty="0">
                    <a:effectLst/>
                    <a:latin typeface="Microsoft YaHei" panose="020B0503020204020204" pitchFamily="34" charset="-122"/>
                    <a:ea typeface="Microsoft YaHei" panose="020B0503020204020204" pitchFamily="34" charset="-122"/>
                  </a:rPr>
                  <a:t>RD(</a:t>
                </a:r>
                <a:r>
                  <a:rPr lang="el-GR" altLang="zh-CN" sz="1800" dirty="0">
                    <a:effectLst/>
                    <a:latin typeface="Microsoft YaHei" panose="020B0503020204020204" pitchFamily="34" charset="-122"/>
                    <a:ea typeface="Microsoft YaHei" panose="020B0503020204020204" pitchFamily="34" charset="-122"/>
                  </a:rPr>
                  <a:t>θ</a:t>
                </a:r>
                <a:r>
                  <a:rPr lang="en" altLang="zh-CN" sz="1800" dirty="0">
                    <a:effectLst/>
                    <a:latin typeface="Microsoft YaHei" panose="020B0503020204020204" pitchFamily="34" charset="-122"/>
                    <a:ea typeface="Microsoft YaHei" panose="020B0503020204020204" pitchFamily="34" charset="-122"/>
                  </a:rPr>
                  <a:t>w∗ ) </a:t>
                </a:r>
                <a:r>
                  <a:rPr lang="zh-CN" altLang="en-US" sz="1800" dirty="0">
                    <a:effectLst/>
                    <a:latin typeface="Microsoft YaHei" panose="020B0503020204020204" pitchFamily="34" charset="-122"/>
                    <a:ea typeface="Microsoft YaHei" panose="020B0503020204020204" pitchFamily="34" charset="-122"/>
                  </a:rPr>
                  <a:t>随着 </a:t>
                </a:r>
                <a:r>
                  <a:rPr lang="en" altLang="zh-CN" sz="1800" dirty="0">
                    <a:effectLst/>
                    <a:latin typeface="Microsoft YaHei" panose="020B0503020204020204" pitchFamily="34" charset="-122"/>
                    <a:ea typeface="Microsoft YaHei" panose="020B0503020204020204" pitchFamily="34" charset="-122"/>
                  </a:rPr>
                  <a:t>m </a:t>
                </a:r>
                <a:r>
                  <a:rPr lang="zh-CN" altLang="en-US" sz="1800" dirty="0">
                    <a:effectLst/>
                    <a:latin typeface="Microsoft YaHei" panose="020B0503020204020204" pitchFamily="34" charset="-122"/>
                    <a:ea typeface="Microsoft YaHei" panose="020B0503020204020204" pitchFamily="34" charset="-122"/>
                  </a:rPr>
                  <a:t>的增大而趋于无限大，对应</a:t>
                </a:r>
                <a:r>
                  <a:rPr lang="zh-CN" altLang="en-US" sz="1800" b="1" dirty="0">
                    <a:solidFill>
                      <a:srgbClr val="FF0000"/>
                    </a:solidFill>
                    <a:effectLst/>
                    <a:latin typeface="Microsoft YaHei" panose="020B0503020204020204" pitchFamily="34" charset="-122"/>
                    <a:ea typeface="Microsoft YaHei" panose="020B0503020204020204" pitchFamily="34" charset="-122"/>
                  </a:rPr>
                  <a:t>非线性区域</a:t>
                </a:r>
                <a:r>
                  <a:rPr lang="zh-CN" altLang="en-US"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D4B77777-051A-034A-BB46-7E6032CE5403}"/>
                  </a:ext>
                </a:extLst>
              </p:cNvPr>
              <p:cNvSpPr txBox="1">
                <a:spLocks noRot="1" noChangeAspect="1" noMove="1" noResize="1" noEditPoints="1" noAdjustHandles="1" noChangeArrowheads="1" noChangeShapeType="1" noTextEdit="1"/>
              </p:cNvSpPr>
              <p:nvPr/>
            </p:nvSpPr>
            <p:spPr>
              <a:xfrm>
                <a:off x="132522" y="5946629"/>
                <a:ext cx="9780754" cy="758349"/>
              </a:xfrm>
              <a:prstGeom prst="rect">
                <a:avLst/>
              </a:prstGeom>
              <a:blipFill>
                <a:blip r:embed="rId4"/>
                <a:stretch>
                  <a:fillRect l="-389" b="-1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A140119F-2EDC-413D-4DF8-ED098DE6327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6720" y="2940829"/>
            <a:ext cx="8735332" cy="2700872"/>
          </a:xfrm>
          <a:prstGeom prst="rect">
            <a:avLst/>
          </a:prstGeom>
        </p:spPr>
      </p:pic>
    </p:spTree>
    <p:extLst>
      <p:ext uri="{BB962C8B-B14F-4D97-AF65-F5344CB8AC3E}">
        <p14:creationId xmlns:p14="http://schemas.microsoft.com/office/powerpoint/2010/main" val="3199278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zh-CN" altLang="en-US" sz="3600" b="1" dirty="0"/>
              <a:t>实验上相图的获取</a:t>
            </a:r>
            <a:endParaRPr lang="en-US" sz="3600" b="1" dirty="0"/>
          </a:p>
        </p:txBody>
      </p:sp>
      <p:pic>
        <p:nvPicPr>
          <p:cNvPr id="2" name="Picture 1">
            <a:extLst>
              <a:ext uri="{FF2B5EF4-FFF2-40B4-BE49-F238E27FC236}">
                <a16:creationId xmlns:a16="http://schemas.microsoft.com/office/drawing/2014/main" id="{0E0D0E27-AC17-AC46-B66D-6A4395B340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977" y="2951196"/>
            <a:ext cx="5972023" cy="3858033"/>
          </a:xfrm>
          <a:prstGeom prst="rect">
            <a:avLst/>
          </a:prstGeom>
        </p:spPr>
      </p:pic>
      <p:pic>
        <p:nvPicPr>
          <p:cNvPr id="3" name="Picture 2">
            <a:extLst>
              <a:ext uri="{FF2B5EF4-FFF2-40B4-BE49-F238E27FC236}">
                <a16:creationId xmlns:a16="http://schemas.microsoft.com/office/drawing/2014/main" id="{0A1DC7CE-F044-1043-8AA0-D247297637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5896" y="3121030"/>
            <a:ext cx="5525956" cy="3567634"/>
          </a:xfrm>
          <a:prstGeom prst="rect">
            <a:avLst/>
          </a:prstGeom>
        </p:spPr>
      </p:pic>
      <p:sp>
        <p:nvSpPr>
          <p:cNvPr id="4" name="TextBox 3">
            <a:extLst>
              <a:ext uri="{FF2B5EF4-FFF2-40B4-BE49-F238E27FC236}">
                <a16:creationId xmlns:a16="http://schemas.microsoft.com/office/drawing/2014/main" id="{719E4333-CB67-534B-84DB-8BD7CD7A51DE}"/>
              </a:ext>
            </a:extLst>
          </p:cNvPr>
          <p:cNvSpPr txBox="1"/>
          <p:nvPr/>
        </p:nvSpPr>
        <p:spPr>
          <a:xfrm>
            <a:off x="1707687" y="2621560"/>
            <a:ext cx="29369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10" name="TextBox 9">
            <a:extLst>
              <a:ext uri="{FF2B5EF4-FFF2-40B4-BE49-F238E27FC236}">
                <a16:creationId xmlns:a16="http://schemas.microsoft.com/office/drawing/2014/main" id="{3B392560-5E53-A74A-A6FA-D571486CEC47}"/>
              </a:ext>
            </a:extLst>
          </p:cNvPr>
          <p:cNvSpPr txBox="1"/>
          <p:nvPr/>
        </p:nvSpPr>
        <p:spPr>
          <a:xfrm>
            <a:off x="7679710" y="2706620"/>
            <a:ext cx="29369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MNIST data</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41FC008-7E28-5849-74FD-0AF66B6AB054}"/>
                  </a:ext>
                </a:extLst>
              </p:cNvPr>
              <p:cNvSpPr txBox="1"/>
              <p:nvPr/>
            </p:nvSpPr>
            <p:spPr>
              <a:xfrm>
                <a:off x="276569" y="848520"/>
                <a:ext cx="9731062" cy="1710084"/>
              </a:xfrm>
              <a:prstGeom prst="rect">
                <a:avLst/>
              </a:prstGeom>
              <a:noFill/>
            </p:spPr>
            <p:txBody>
              <a:bodyPr wrap="none" rtlCol="0">
                <a:spAutoFit/>
              </a:bodyPr>
              <a:lstStyle/>
              <a:p>
                <a:pPr algn="l">
                  <a:lnSpc>
                    <a:spcPct val="150000"/>
                  </a:lnSpc>
                </a:pPr>
                <a:r>
                  <a:rPr kumimoji="1" lang="zh-CN" altLang="en-US" dirty="0">
                    <a:ea typeface="Microsoft YaHei" panose="020B0503020204020204" pitchFamily="34" charset="-122"/>
                  </a:rPr>
                  <a:t>通过在相空间中</a:t>
                </a:r>
                <a:r>
                  <a:rPr kumimoji="1" lang="zh-CN" altLang="en-US" b="1" dirty="0">
                    <a:solidFill>
                      <a:srgbClr val="FF0000"/>
                    </a:solidFill>
                    <a:ea typeface="Microsoft YaHei" panose="020B0503020204020204" pitchFamily="34" charset="-122"/>
                  </a:rPr>
                  <a:t>扫描 </a:t>
                </a:r>
                <a14:m>
                  <m:oMath xmlns:m="http://schemas.openxmlformats.org/officeDocument/2006/math">
                    <m:sSub>
                      <m:sSubPr>
                        <m:ctrlPr>
                          <a:rPr kumimoji="1" lang="en-US" altLang="zh-CN" b="1" i="1" smtClean="0">
                            <a:solidFill>
                              <a:srgbClr val="FF0000"/>
                            </a:solidFill>
                            <a:latin typeface="Cambria Math" panose="02040503050406030204" pitchFamily="18" charset="0"/>
                            <a:ea typeface="Microsoft YaHei" panose="020B0503020204020204" pitchFamily="34" charset="-122"/>
                          </a:rPr>
                        </m:ctrlPr>
                      </m:sSubPr>
                      <m:e>
                        <m:r>
                          <a:rPr kumimoji="1" lang="en-US" altLang="zh-CN" b="1" i="1" smtClean="0">
                            <a:solidFill>
                              <a:srgbClr val="FF0000"/>
                            </a:solidFill>
                            <a:latin typeface="Cambria Math" panose="02040503050406030204" pitchFamily="18" charset="0"/>
                            <a:ea typeface="Microsoft YaHei" panose="020B0503020204020204" pitchFamily="34" charset="-122"/>
                          </a:rPr>
                          <m:t>𝑺</m:t>
                        </m:r>
                      </m:e>
                      <m:sub>
                        <m:r>
                          <a:rPr kumimoji="1" lang="en-US" altLang="zh-CN" b="1" i="1" smtClean="0">
                            <a:solidFill>
                              <a:srgbClr val="FF0000"/>
                            </a:solidFill>
                            <a:latin typeface="Cambria Math" panose="02040503050406030204" pitchFamily="18" charset="0"/>
                            <a:ea typeface="Microsoft YaHei" panose="020B0503020204020204" pitchFamily="34" charset="-122"/>
                          </a:rPr>
                          <m:t>𝒘</m:t>
                        </m:r>
                      </m:sub>
                    </m:sSub>
                  </m:oMath>
                </a14:m>
                <a:r>
                  <a:rPr kumimoji="1" lang="en" altLang="zh-CN" b="1" dirty="0">
                    <a:solidFill>
                      <a:srgbClr val="FF0000"/>
                    </a:solidFill>
                    <a:ea typeface="Microsoft YaHei" panose="020B0503020204020204" pitchFamily="34" charset="-122"/>
                  </a:rPr>
                  <a:t> </a:t>
                </a:r>
                <a:r>
                  <a:rPr lang="en" altLang="zh-CN" sz="1800" b="1" dirty="0">
                    <a:solidFill>
                      <a:srgbClr val="FF0000"/>
                    </a:solidFill>
                    <a:effectLst/>
                    <a:latin typeface="Microsoft YaHei" panose="020B0503020204020204" pitchFamily="34" charset="-122"/>
                    <a:ea typeface="Microsoft YaHei" panose="020B0503020204020204" pitchFamily="34" charset="-122"/>
                  </a:rPr>
                  <a:t> </a:t>
                </a:r>
                <a:r>
                  <a:rPr kumimoji="1" lang="zh-CN" altLang="en-US" dirty="0">
                    <a:ea typeface="Microsoft YaHei" panose="020B0503020204020204" pitchFamily="34" charset="-122"/>
                  </a:rPr>
                  <a:t>来经验地获得相图</a:t>
                </a:r>
                <a:endParaRPr kumimoji="1" lang="en-US" altLang="zh-CN" dirty="0">
                  <a:ea typeface="Microsoft YaHei" panose="020B0503020204020204" pitchFamily="34" charset="-122"/>
                </a:endParaRPr>
              </a:p>
              <a:p>
                <a:pPr marL="285750" indent="-285750" algn="l">
                  <a:lnSpc>
                    <a:spcPct val="150000"/>
                  </a:lnSpc>
                  <a:buFont typeface="Arial" panose="020B0604020202020204" pitchFamily="34" charset="0"/>
                  <a:buChar char="•"/>
                </a:pPr>
                <a:r>
                  <a:rPr kumimoji="1" lang="zh-CN" altLang="en-US" b="1" dirty="0">
                    <a:solidFill>
                      <a:srgbClr val="FF0000"/>
                    </a:solidFill>
                    <a:ea typeface="Microsoft YaHei" panose="020B0503020204020204" pitchFamily="34" charset="-122"/>
                  </a:rPr>
                  <a:t>红色区域：</a:t>
                </a:r>
                <a:r>
                  <a:rPr kumimoji="1" lang="zh-CN" altLang="en-US" dirty="0">
                    <a:ea typeface="Microsoft YaHei" panose="020B0503020204020204" pitchFamily="34" charset="-122"/>
                  </a:rPr>
                  <a:t>代表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𝑆</m:t>
                        </m:r>
                      </m:e>
                      <m:sub>
                        <m:r>
                          <a:rPr kumimoji="1" lang="en-US" altLang="zh-CN" b="0" i="1" smtClean="0">
                            <a:latin typeface="Cambria Math" panose="02040503050406030204" pitchFamily="18" charset="0"/>
                            <a:ea typeface="Microsoft YaHei" panose="020B0503020204020204" pitchFamily="34" charset="-122"/>
                          </a:rPr>
                          <m:t>𝑤</m:t>
                        </m:r>
                      </m:sub>
                    </m:sSub>
                  </m:oMath>
                </a14:m>
                <a:r>
                  <a:rPr kumimoji="1" lang="en" altLang="zh-CN" dirty="0">
                    <a:ea typeface="Microsoft YaHei" panose="020B0503020204020204" pitchFamily="34" charset="-122"/>
                  </a:rPr>
                  <a:t> </a:t>
                </a:r>
                <a:r>
                  <a:rPr lang="en" altLang="zh-CN" sz="1800" dirty="0">
                    <a:effectLst/>
                    <a:latin typeface="Microsoft YaHei" panose="020B0503020204020204" pitchFamily="34" charset="-122"/>
                    <a:ea typeface="Microsoft YaHei" panose="020B0503020204020204" pitchFamily="34" charset="-122"/>
                  </a:rPr>
                  <a:t> </a:t>
                </a:r>
                <a:r>
                  <a:rPr kumimoji="1" lang="zh-CN" altLang="en-US" dirty="0">
                    <a:ea typeface="Microsoft YaHei" panose="020B0503020204020204" pitchFamily="34" charset="-122"/>
                  </a:rPr>
                  <a:t>值 小于零，这表明 </a:t>
                </a:r>
                <a:r>
                  <a:rPr kumimoji="1" lang="en" altLang="zh-CN" dirty="0">
                    <a:ea typeface="Microsoft YaHei" panose="020B0503020204020204" pitchFamily="34" charset="-122"/>
                  </a:rPr>
                  <a:t>RD(</a:t>
                </a:r>
                <a:r>
                  <a:rPr kumimoji="1" lang="el-GR" altLang="zh-CN" dirty="0">
                    <a:ea typeface="Microsoft YaHei" panose="020B0503020204020204" pitchFamily="34" charset="-122"/>
                  </a:rPr>
                  <a:t>θ</a:t>
                </a:r>
                <a:r>
                  <a:rPr kumimoji="1" lang="en" altLang="zh-CN" dirty="0">
                    <a:ea typeface="Microsoft YaHei" panose="020B0503020204020204" pitchFamily="34" charset="-122"/>
                  </a:rPr>
                  <a:t>w∗ ) </a:t>
                </a:r>
                <a:r>
                  <a:rPr kumimoji="1" lang="zh-CN" altLang="en-US" dirty="0">
                    <a:ea typeface="Microsoft YaHei" panose="020B0503020204020204" pitchFamily="34" charset="-122"/>
                  </a:rPr>
                  <a:t>随 </a:t>
                </a:r>
                <a:r>
                  <a:rPr kumimoji="1" lang="en" altLang="zh-CN" dirty="0">
                    <a:ea typeface="Microsoft YaHei" panose="020B0503020204020204" pitchFamily="34" charset="-122"/>
                  </a:rPr>
                  <a:t>m → ∞ </a:t>
                </a:r>
                <a:r>
                  <a:rPr kumimoji="1" lang="zh-CN" altLang="en-US" dirty="0">
                    <a:ea typeface="Microsoft YaHei" panose="020B0503020204020204" pitchFamily="34" charset="-122"/>
                  </a:rPr>
                  <a:t>趋向于零，刻画了</a:t>
                </a:r>
                <a:r>
                  <a:rPr kumimoji="1" lang="zh-CN" altLang="en-US" b="1" dirty="0">
                    <a:solidFill>
                      <a:srgbClr val="FF0000"/>
                    </a:solidFill>
                    <a:ea typeface="Microsoft YaHei" panose="020B0503020204020204" pitchFamily="34" charset="-122"/>
                  </a:rPr>
                  <a:t>线性区域</a:t>
                </a:r>
                <a:r>
                  <a:rPr kumimoji="1" lang="zh-CN" altLang="en-US" dirty="0">
                    <a:ea typeface="Microsoft YaHei" panose="020B0503020204020204" pitchFamily="34" charset="-122"/>
                  </a:rPr>
                  <a:t>。</a:t>
                </a:r>
                <a:endParaRPr kumimoji="1" lang="en-US" altLang="zh-CN" dirty="0">
                  <a:ea typeface="Microsoft YaHei" panose="020B0503020204020204" pitchFamily="34" charset="-122"/>
                </a:endParaRPr>
              </a:p>
              <a:p>
                <a:pPr marL="285750" indent="-285750" algn="l">
                  <a:lnSpc>
                    <a:spcPct val="150000"/>
                  </a:lnSpc>
                  <a:buFont typeface="Arial" panose="020B0604020202020204" pitchFamily="34" charset="0"/>
                  <a:buChar char="•"/>
                </a:pPr>
                <a:r>
                  <a:rPr kumimoji="1" lang="zh-CN" altLang="en-US" b="1" dirty="0">
                    <a:solidFill>
                      <a:srgbClr val="FF0000"/>
                    </a:solidFill>
                    <a:ea typeface="Microsoft YaHei" panose="020B0503020204020204" pitchFamily="34" charset="-122"/>
                  </a:rPr>
                  <a:t>蓝色区域</a:t>
                </a:r>
                <a:r>
                  <a:rPr kumimoji="1" lang="zh-CN" altLang="en-US" dirty="0">
                    <a:ea typeface="Microsoft YaHei" panose="020B0503020204020204" pitchFamily="34" charset="-122"/>
                  </a:rPr>
                  <a:t>：</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𝑆</m:t>
                        </m:r>
                      </m:e>
                      <m:sub>
                        <m:r>
                          <a:rPr kumimoji="1" lang="en-US" altLang="zh-CN" b="0" i="1" smtClean="0">
                            <a:latin typeface="Cambria Math" panose="02040503050406030204" pitchFamily="18" charset="0"/>
                            <a:ea typeface="Microsoft YaHei" panose="020B0503020204020204" pitchFamily="34" charset="-122"/>
                          </a:rPr>
                          <m:t>𝑤</m:t>
                        </m:r>
                      </m:sub>
                    </m:sSub>
                  </m:oMath>
                </a14:m>
                <a:r>
                  <a:rPr kumimoji="1" lang="en" altLang="zh-CN" dirty="0">
                    <a:ea typeface="Microsoft YaHei" panose="020B0503020204020204" pitchFamily="34" charset="-122"/>
                  </a:rPr>
                  <a:t> </a:t>
                </a:r>
                <a:r>
                  <a:rPr lang="en" altLang="zh-CN" sz="1800" dirty="0">
                    <a:effectLst/>
                    <a:latin typeface="Microsoft YaHei" panose="020B0503020204020204" pitchFamily="34" charset="-122"/>
                    <a:ea typeface="Microsoft YaHei" panose="020B0503020204020204" pitchFamily="34" charset="-122"/>
                  </a:rPr>
                  <a:t> </a:t>
                </a:r>
                <a:r>
                  <a:rPr kumimoji="1" lang="zh-CN" altLang="en-US" dirty="0">
                    <a:ea typeface="Microsoft YaHei" panose="020B0503020204020204" pitchFamily="34" charset="-122"/>
                  </a:rPr>
                  <a:t>值大于零，</a:t>
                </a:r>
                <a:r>
                  <a:rPr kumimoji="1" lang="en" altLang="zh-CN" dirty="0">
                    <a:ea typeface="Microsoft YaHei" panose="020B0503020204020204" pitchFamily="34" charset="-122"/>
                  </a:rPr>
                  <a:t>RD(</a:t>
                </a:r>
                <a:r>
                  <a:rPr kumimoji="1" lang="el-GR" altLang="zh-CN" dirty="0">
                    <a:ea typeface="Microsoft YaHei" panose="020B0503020204020204" pitchFamily="34" charset="-122"/>
                  </a:rPr>
                  <a:t>θ</a:t>
                </a:r>
                <a:r>
                  <a:rPr kumimoji="1" lang="en" altLang="zh-CN" dirty="0">
                    <a:ea typeface="Microsoft YaHei" panose="020B0503020204020204" pitchFamily="34" charset="-122"/>
                  </a:rPr>
                  <a:t>w∗ ) </a:t>
                </a:r>
                <a:r>
                  <a:rPr kumimoji="1" lang="zh-CN" altLang="en-US" dirty="0">
                    <a:ea typeface="Microsoft YaHei" panose="020B0503020204020204" pitchFamily="34" charset="-122"/>
                  </a:rPr>
                  <a:t>随 </a:t>
                </a:r>
                <a:r>
                  <a:rPr kumimoji="1" lang="en" altLang="zh-CN" dirty="0">
                    <a:ea typeface="Microsoft YaHei" panose="020B0503020204020204" pitchFamily="34" charset="-122"/>
                  </a:rPr>
                  <a:t>m → ∞ </a:t>
                </a:r>
                <a:r>
                  <a:rPr kumimoji="1" lang="zh-CN" altLang="en-US" dirty="0">
                    <a:ea typeface="Microsoft YaHei" panose="020B0503020204020204" pitchFamily="34" charset="-122"/>
                  </a:rPr>
                  <a:t>增长至无穷大，这表明了</a:t>
                </a:r>
                <a:r>
                  <a:rPr kumimoji="1" lang="zh-CN" altLang="en-US" b="1" dirty="0">
                    <a:solidFill>
                      <a:srgbClr val="FF0000"/>
                    </a:solidFill>
                    <a:ea typeface="Microsoft YaHei" panose="020B0503020204020204" pitchFamily="34" charset="-122"/>
                  </a:rPr>
                  <a:t>高度非线性</a:t>
                </a:r>
                <a:r>
                  <a:rPr kumimoji="1" lang="zh-CN" altLang="en-US" dirty="0">
                    <a:ea typeface="Microsoft YaHei" panose="020B0503020204020204" pitchFamily="34" charset="-122"/>
                  </a:rPr>
                  <a:t>的区域。</a:t>
                </a:r>
                <a:endParaRPr kumimoji="1" lang="en-US" altLang="zh-CN" dirty="0">
                  <a:ea typeface="Microsoft YaHei" panose="020B0503020204020204" pitchFamily="34" charset="-122"/>
                </a:endParaRPr>
              </a:p>
              <a:p>
                <a:pPr marL="285750" indent="-285750" algn="l">
                  <a:lnSpc>
                    <a:spcPct val="150000"/>
                  </a:lnSpc>
                  <a:buFont typeface="Arial" panose="020B0604020202020204" pitchFamily="34" charset="0"/>
                  <a:buChar char="•"/>
                </a:pPr>
                <a:r>
                  <a:rPr kumimoji="1" lang="zh-CN" altLang="en-US" dirty="0">
                    <a:ea typeface="Microsoft YaHei" panose="020B0503020204020204" pitchFamily="34" charset="-122"/>
                  </a:rPr>
                  <a:t>这两个区域的分界线可以通过插值方法来近似确定</a:t>
                </a:r>
              </a:p>
            </p:txBody>
          </p:sp>
        </mc:Choice>
        <mc:Fallback xmlns="">
          <p:sp>
            <p:nvSpPr>
              <p:cNvPr id="5" name="文本框 4">
                <a:extLst>
                  <a:ext uri="{FF2B5EF4-FFF2-40B4-BE49-F238E27FC236}">
                    <a16:creationId xmlns:a16="http://schemas.microsoft.com/office/drawing/2014/main" id="{441FC008-7E28-5849-74FD-0AF66B6AB054}"/>
                  </a:ext>
                </a:extLst>
              </p:cNvPr>
              <p:cNvSpPr txBox="1">
                <a:spLocks noRot="1" noChangeAspect="1" noMove="1" noResize="1" noEditPoints="1" noAdjustHandles="1" noChangeArrowheads="1" noChangeShapeType="1" noTextEdit="1"/>
              </p:cNvSpPr>
              <p:nvPr/>
            </p:nvSpPr>
            <p:spPr>
              <a:xfrm>
                <a:off x="276569" y="848520"/>
                <a:ext cx="9731062" cy="1710084"/>
              </a:xfrm>
              <a:prstGeom prst="rect">
                <a:avLst/>
              </a:prstGeom>
              <a:blipFill>
                <a:blip r:embed="rId4"/>
                <a:stretch>
                  <a:fillRect l="-521" b="-4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8546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6A9FCF-69D9-1E2D-543A-975E55390CE0}"/>
              </a:ext>
            </a:extLst>
          </p:cNvPr>
          <p:cNvSpPr txBox="1"/>
          <p:nvPr/>
        </p:nvSpPr>
        <p:spPr>
          <a:xfrm>
            <a:off x="92765" y="875024"/>
            <a:ext cx="10747514" cy="111678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800" b="1" dirty="0">
                <a:solidFill>
                  <a:srgbClr val="FF0000"/>
                </a:solidFill>
                <a:effectLst/>
                <a:latin typeface="Microsoft YaHei" panose="020B0503020204020204" pitchFamily="34" charset="-122"/>
                <a:ea typeface="Microsoft YaHei" panose="020B0503020204020204" pitchFamily="34" charset="-122"/>
              </a:rPr>
              <a:t>凝聚现象：</a:t>
            </a:r>
            <a:r>
              <a:rPr lang="zh-CN" altLang="en-US" sz="1800" dirty="0">
                <a:effectLst/>
                <a:latin typeface="Microsoft YaHei" panose="020B0503020204020204" pitchFamily="34" charset="-122"/>
                <a:ea typeface="Microsoft YaHei" panose="020B0503020204020204" pitchFamily="34" charset="-122"/>
              </a:rPr>
              <a:t>神经网络非线性训练动力学的一个突出特点 </a:t>
            </a:r>
            <a:endParaRPr lang="en-US" altLang="zh-CN" sz="1800" dirty="0">
              <a:effectLst/>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关注在相图中</a:t>
            </a:r>
            <a:r>
              <a:rPr lang="zh-CN" altLang="en-US" sz="1800" b="1" dirty="0">
                <a:solidFill>
                  <a:srgbClr val="FF0000"/>
                </a:solidFill>
                <a:effectLst/>
                <a:latin typeface="Microsoft YaHei" panose="020B0503020204020204" pitchFamily="34" charset="-122"/>
                <a:ea typeface="Microsoft YaHei" panose="020B0503020204020204" pitchFamily="34" charset="-122"/>
              </a:rPr>
              <a:t>随网络宽度 </a:t>
            </a:r>
            <a:r>
              <a:rPr lang="en" altLang="zh-CN" sz="1800" b="1" dirty="0">
                <a:solidFill>
                  <a:srgbClr val="FF0000"/>
                </a:solidFill>
                <a:effectLst/>
                <a:latin typeface="Microsoft YaHei" panose="020B0503020204020204" pitchFamily="34" charset="-122"/>
                <a:ea typeface="Microsoft YaHei" panose="020B0503020204020204" pitchFamily="34" charset="-122"/>
              </a:rPr>
              <a:t>m </a:t>
            </a:r>
            <a:r>
              <a:rPr lang="zh-CN" altLang="en-US" sz="1800" b="1" dirty="0">
                <a:solidFill>
                  <a:srgbClr val="FF0000"/>
                </a:solidFill>
                <a:effectLst/>
                <a:latin typeface="Microsoft YaHei" panose="020B0503020204020204" pitchFamily="34" charset="-122"/>
                <a:ea typeface="Microsoft YaHei" panose="020B0503020204020204" pitchFamily="34" charset="-122"/>
              </a:rPr>
              <a:t>趋向于无穷大</a:t>
            </a:r>
            <a:r>
              <a:rPr lang="zh-CN" altLang="en-US" sz="1800" dirty="0">
                <a:effectLst/>
                <a:latin typeface="Microsoft YaHei" panose="020B0503020204020204" pitchFamily="34" charset="-122"/>
                <a:ea typeface="Microsoft YaHei" panose="020B0503020204020204" pitchFamily="34" charset="-122"/>
              </a:rPr>
              <a:t>时的凝聚行为 </a:t>
            </a:r>
            <a:endParaRPr lang="zh-CN" altLang="en-US"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54A02F09-0326-947B-78F3-26FCBB97E6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52" y="2292614"/>
            <a:ext cx="5951454" cy="4259569"/>
          </a:xfrm>
          <a:prstGeom prst="rect">
            <a:avLst/>
          </a:prstGeom>
        </p:spPr>
      </p:pic>
      <p:pic>
        <p:nvPicPr>
          <p:cNvPr id="4" name="图片 3">
            <a:extLst>
              <a:ext uri="{FF2B5EF4-FFF2-40B4-BE49-F238E27FC236}">
                <a16:creationId xmlns:a16="http://schemas.microsoft.com/office/drawing/2014/main" id="{B6BB0A9E-E392-2ACF-9934-13B81EBBC3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7667" y="2186597"/>
            <a:ext cx="6208070" cy="4365586"/>
          </a:xfrm>
          <a:prstGeom prst="rect">
            <a:avLst/>
          </a:prstGeom>
        </p:spPr>
      </p:pic>
      <p:sp>
        <p:nvSpPr>
          <p:cNvPr id="5" name="Title 1">
            <a:extLst>
              <a:ext uri="{FF2B5EF4-FFF2-40B4-BE49-F238E27FC236}">
                <a16:creationId xmlns:a16="http://schemas.microsoft.com/office/drawing/2014/main" id="{316F534D-C74A-2F34-38F2-AC5A422E6C3C}"/>
              </a:ext>
            </a:extLst>
          </p:cNvPr>
          <p:cNvSpPr txBox="1">
            <a:spLocks/>
          </p:cNvSpPr>
          <p:nvPr/>
        </p:nvSpPr>
        <p:spPr>
          <a:xfrm>
            <a:off x="452658" y="240971"/>
            <a:ext cx="10858752" cy="634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mj-ea"/>
              </a:rPr>
              <a:t>临界与凝聚行为</a:t>
            </a:r>
          </a:p>
        </p:txBody>
      </p:sp>
    </p:spTree>
    <p:extLst>
      <p:ext uri="{BB962C8B-B14F-4D97-AF65-F5344CB8AC3E}">
        <p14:creationId xmlns:p14="http://schemas.microsoft.com/office/powerpoint/2010/main" val="1509944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F69BB0-BF5B-1770-862E-A8AF450D7A33}"/>
              </a:ext>
            </a:extLst>
          </p:cNvPr>
          <p:cNvSpPr txBox="1">
            <a:spLocks/>
          </p:cNvSpPr>
          <p:nvPr/>
        </p:nvSpPr>
        <p:spPr>
          <a:xfrm>
            <a:off x="1007164" y="2834236"/>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b="1" dirty="0">
                <a:solidFill>
                  <a:srgbClr val="000000"/>
                </a:solidFill>
                <a:latin typeface="Arial"/>
                <a:ea typeface="微软雅黑"/>
              </a:rPr>
              <a:t>高阶</a:t>
            </a:r>
            <a:r>
              <a:rPr kumimoji="0" lang="zh-CN" altLang="en-US" sz="4400" b="1" i="0" u="none" strike="noStrike" kern="1200" cap="none" spc="0" normalizeH="0" baseline="0" noProof="0" dirty="0">
                <a:ln>
                  <a:noFill/>
                </a:ln>
                <a:solidFill>
                  <a:srgbClr val="000000"/>
                </a:solidFill>
                <a:effectLst/>
                <a:uLnTx/>
                <a:uFillTx/>
                <a:latin typeface="Arial"/>
                <a:ea typeface="微软雅黑"/>
                <a:cs typeface="+mj-cs"/>
              </a:rPr>
              <a:t>篇</a:t>
            </a:r>
            <a:r>
              <a:rPr kumimoji="0" lang="en-US" altLang="zh-CN" sz="4400" b="1" i="0" u="none" strike="noStrike" kern="1200" cap="none" spc="0" normalizeH="0" baseline="0" noProof="0" dirty="0">
                <a:ln>
                  <a:noFill/>
                </a:ln>
                <a:solidFill>
                  <a:srgbClr val="000000"/>
                </a:solidFill>
                <a:effectLst/>
                <a:uLnTx/>
                <a:uFillTx/>
                <a:latin typeface="Arial"/>
                <a:ea typeface="微软雅黑"/>
                <a:cs typeface="+mj-cs"/>
              </a:rPr>
              <a:t>——</a:t>
            </a:r>
            <a:r>
              <a:rPr lang="zh-CN" altLang="en-US" b="1" dirty="0">
                <a:solidFill>
                  <a:srgbClr val="000000"/>
                </a:solidFill>
                <a:latin typeface="Arial"/>
                <a:ea typeface="微软雅黑"/>
              </a:rPr>
              <a:t>相图的理论分析</a:t>
            </a:r>
            <a:endParaRPr kumimoji="0" lang="zh-CN" altLang="en-US" sz="4400" b="1" i="0" u="none" strike="noStrike" kern="1200" cap="none" spc="0" normalizeH="0" baseline="0" noProof="0" dirty="0">
              <a:ln>
                <a:noFill/>
              </a:ln>
              <a:solidFill>
                <a:srgbClr val="000000"/>
              </a:solidFill>
              <a:effectLst/>
              <a:uLnTx/>
              <a:uFillTx/>
              <a:latin typeface="Arial"/>
              <a:ea typeface="微软雅黑"/>
              <a:cs typeface="+mj-cs"/>
            </a:endParaRPr>
          </a:p>
        </p:txBody>
      </p:sp>
    </p:spTree>
    <p:extLst>
      <p:ext uri="{BB962C8B-B14F-4D97-AF65-F5344CB8AC3E}">
        <p14:creationId xmlns:p14="http://schemas.microsoft.com/office/powerpoint/2010/main" val="173600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zh-CN" altLang="en-US" sz="3600" b="1" dirty="0"/>
              <a:t>尺度分析方法</a:t>
            </a:r>
            <a:endParaRPr lang="en-US" sz="3600" b="1" dirty="0"/>
          </a:p>
        </p:txBody>
      </p:sp>
      <p:sp>
        <p:nvSpPr>
          <p:cNvPr id="5" name="文本框 4">
            <a:extLst>
              <a:ext uri="{FF2B5EF4-FFF2-40B4-BE49-F238E27FC236}">
                <a16:creationId xmlns:a16="http://schemas.microsoft.com/office/drawing/2014/main" id="{441FC008-7E28-5849-74FD-0AF66B6AB054}"/>
              </a:ext>
            </a:extLst>
          </p:cNvPr>
          <p:cNvSpPr txBox="1"/>
          <p:nvPr/>
        </p:nvSpPr>
        <p:spPr>
          <a:xfrm>
            <a:off x="77786" y="870471"/>
            <a:ext cx="11983420"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考虑两层 </a:t>
            </a:r>
            <a:r>
              <a:rPr lang="en" altLang="zh-CN" sz="1800" dirty="0">
                <a:effectLst/>
                <a:latin typeface="Microsoft YaHei" panose="020B0503020204020204" pitchFamily="34" charset="-122"/>
                <a:ea typeface="Microsoft YaHei" panose="020B0503020204020204" pitchFamily="34" charset="-122"/>
              </a:rPr>
              <a:t>ReLU </a:t>
            </a:r>
            <a:r>
              <a:rPr lang="zh-CN" altLang="en-US" sz="1800" dirty="0">
                <a:effectLst/>
                <a:latin typeface="Microsoft YaHei" panose="020B0503020204020204" pitchFamily="34" charset="-122"/>
                <a:ea typeface="Microsoft YaHei" panose="020B0503020204020204" pitchFamily="34" charset="-122"/>
              </a:rPr>
              <a:t>神经网络在初始化附近的拟合能力。可以粗略估计模型能够</a:t>
            </a:r>
            <a:r>
              <a:rPr lang="zh-CN" altLang="en-US" sz="1800" b="1" dirty="0">
                <a:solidFill>
                  <a:srgbClr val="FF0000"/>
                </a:solidFill>
                <a:effectLst/>
                <a:latin typeface="Microsoft YaHei" panose="020B0503020204020204" pitchFamily="34" charset="-122"/>
                <a:ea typeface="Microsoft YaHei" panose="020B0503020204020204" pitchFamily="34" charset="-122"/>
              </a:rPr>
              <a:t>表达的函数的量级</a:t>
            </a:r>
            <a:r>
              <a:rPr lang="zh-CN" altLang="en-US" sz="1800" dirty="0">
                <a:effectLst/>
                <a:latin typeface="Microsoft YaHei" panose="020B0503020204020204" pitchFamily="34" charset="-122"/>
                <a:ea typeface="Microsoft YaHei" panose="020B0503020204020204" pitchFamily="34" charset="-122"/>
              </a:rPr>
              <a:t>为  </a:t>
            </a:r>
            <a:endParaRPr lang="zh-CN" altLang="en-US"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8F03CD23-F1D6-C602-B0B1-6DC8B22775CF}"/>
              </a:ext>
            </a:extLst>
          </p:cNvPr>
          <p:cNvPicPr>
            <a:picLocks noChangeAspect="1"/>
          </p:cNvPicPr>
          <p:nvPr/>
        </p:nvPicPr>
        <p:blipFill>
          <a:blip r:embed="rId2"/>
          <a:stretch>
            <a:fillRect/>
          </a:stretch>
        </p:blipFill>
        <p:spPr>
          <a:xfrm>
            <a:off x="2433430" y="1329379"/>
            <a:ext cx="2628900" cy="838200"/>
          </a:xfrm>
          <a:prstGeom prst="rect">
            <a:avLst/>
          </a:prstGeom>
        </p:spPr>
      </p:pic>
      <p:sp>
        <p:nvSpPr>
          <p:cNvPr id="7" name="文本框 6">
            <a:extLst>
              <a:ext uri="{FF2B5EF4-FFF2-40B4-BE49-F238E27FC236}">
                <a16:creationId xmlns:a16="http://schemas.microsoft.com/office/drawing/2014/main" id="{1DE032E6-61B0-7F49-C36C-6A565FFB801F}"/>
              </a:ext>
            </a:extLst>
          </p:cNvPr>
          <p:cNvSpPr txBox="1"/>
          <p:nvPr/>
        </p:nvSpPr>
        <p:spPr>
          <a:xfrm>
            <a:off x="77786" y="2085495"/>
            <a:ext cx="8337344" cy="2536400"/>
          </a:xfrm>
          <a:prstGeom prst="rect">
            <a:avLst/>
          </a:prstGeom>
          <a:noFill/>
        </p:spPr>
        <p:txBody>
          <a:bodyPr wrap="square" rtlCol="0">
            <a:spAutoFit/>
          </a:bodyPr>
          <a:lstStyle/>
          <a:p>
            <a:pPr marL="342900" indent="-342900">
              <a:lnSpc>
                <a:spcPct val="150000"/>
              </a:lnSpc>
              <a:buAutoNum type="arabicPeriod"/>
            </a:pPr>
            <a:r>
              <a:rPr lang="zh-CN" altLang="en-US" sz="1800" dirty="0">
                <a:effectLst/>
                <a:latin typeface="Microsoft YaHei" panose="020B0503020204020204" pitchFamily="34" charset="-122"/>
                <a:ea typeface="Microsoft YaHei" panose="020B0503020204020204" pitchFamily="34" charset="-122"/>
              </a:rPr>
              <a:t>假设目标函数的量级为 </a:t>
            </a:r>
            <a:r>
              <a:rPr lang="en" altLang="zh-CN" sz="1800" dirty="0">
                <a:effectLst/>
                <a:latin typeface="Microsoft YaHei" panose="020B0503020204020204" pitchFamily="34" charset="-122"/>
                <a:ea typeface="Microsoft YaHei" panose="020B0503020204020204" pitchFamily="34" charset="-122"/>
              </a:rPr>
              <a:t>O(1)</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sz="1800" b="1" dirty="0">
                <a:solidFill>
                  <a:srgbClr val="FF0000"/>
                </a:solidFill>
                <a:effectLst/>
                <a:latin typeface="Microsoft YaHei" panose="020B0503020204020204" pitchFamily="34" charset="-122"/>
                <a:ea typeface="Microsoft YaHei" panose="020B0503020204020204" pitchFamily="34" charset="-122"/>
              </a:rPr>
              <a:t>线性区域</a:t>
            </a:r>
            <a:r>
              <a:rPr lang="zh-CN" altLang="en-US" sz="1800" dirty="0">
                <a:effectLst/>
                <a:latin typeface="Microsoft YaHei" panose="020B0503020204020204" pitchFamily="34" charset="-122"/>
                <a:ea typeface="Microsoft YaHei" panose="020B0503020204020204" pitchFamily="34" charset="-122"/>
              </a:rPr>
              <a:t>的一种情况是其具有</a:t>
            </a:r>
            <a:r>
              <a:rPr lang="zh-CN" altLang="en-US" sz="1800" b="1" dirty="0">
                <a:solidFill>
                  <a:srgbClr val="FF0000"/>
                </a:solidFill>
                <a:effectLst/>
                <a:latin typeface="Microsoft YaHei" panose="020B0503020204020204" pitchFamily="34" charset="-122"/>
                <a:ea typeface="Microsoft YaHei" panose="020B0503020204020204" pitchFamily="34" charset="-122"/>
              </a:rPr>
              <a:t>在初始化附近拟合目标函数</a:t>
            </a:r>
            <a:r>
              <a:rPr lang="zh-CN" altLang="en-US" sz="1800" dirty="0">
                <a:effectLst/>
                <a:latin typeface="Microsoft YaHei" panose="020B0503020204020204" pitchFamily="34" charset="-122"/>
                <a:ea typeface="Microsoft YaHei" panose="020B0503020204020204" pitchFamily="34" charset="-122"/>
              </a:rPr>
              <a:t>的能力，即 </a:t>
            </a:r>
            <a:r>
              <a:rPr lang="en" altLang="zh-CN" sz="1800" dirty="0">
                <a:effectLst/>
                <a:latin typeface="Microsoft YaHei" panose="020B0503020204020204" pitchFamily="34" charset="-122"/>
                <a:ea typeface="Microsoft YaHei" panose="020B0503020204020204" pitchFamily="34" charset="-122"/>
              </a:rPr>
              <a:t>C ≳ O(1)</a:t>
            </a:r>
            <a:r>
              <a:rPr lang="zh-CN" altLang="e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由此可得</a:t>
            </a:r>
            <a:r>
              <a:rPr lang="en-US" altLang="zh-CN" sz="1800" dirty="0">
                <a:effectLst/>
                <a:latin typeface="Microsoft YaHei" panose="020B0503020204020204" pitchFamily="34" charset="-122"/>
                <a:ea typeface="Microsoft YaHei" panose="020B0503020204020204" pitchFamily="34" charset="-122"/>
              </a:rPr>
              <a:t>: </a:t>
            </a:r>
            <a:r>
              <a:rPr lang="el-GR" altLang="zh-CN" sz="1800" dirty="0">
                <a:effectLst/>
                <a:latin typeface="Microsoft YaHei" panose="020B0503020204020204" pitchFamily="34" charset="-122"/>
                <a:ea typeface="Microsoft YaHei" panose="020B0503020204020204" pitchFamily="34" charset="-122"/>
              </a:rPr>
              <a:t>κ ≳ 1/</a:t>
            </a:r>
            <a:r>
              <a:rPr lang="en" altLang="zh-CN" sz="1800" dirty="0">
                <a:effectLst/>
                <a:latin typeface="Microsoft YaHei" panose="020B0503020204020204" pitchFamily="34" charset="-122"/>
                <a:ea typeface="Microsoft YaHei" panose="020B0503020204020204" pitchFamily="34" charset="-122"/>
              </a:rPr>
              <a:t>m, </a:t>
            </a:r>
            <a:r>
              <a:rPr lang="zh-CN" altLang="en-US" sz="1800" dirty="0">
                <a:effectLst/>
                <a:latin typeface="Microsoft YaHei" panose="020B0503020204020204" pitchFamily="34" charset="-122"/>
                <a:ea typeface="Microsoft YaHei" panose="020B0503020204020204" pitchFamily="34" charset="-122"/>
              </a:rPr>
              <a:t>这意味着当 </a:t>
            </a:r>
            <a:r>
              <a:rPr lang="en" altLang="zh-CN" sz="1800" dirty="0">
                <a:effectLst/>
                <a:latin typeface="Microsoft YaHei" panose="020B0503020204020204" pitchFamily="34" charset="-122"/>
                <a:ea typeface="Microsoft YaHei" panose="020B0503020204020204" pitchFamily="34" charset="-122"/>
              </a:rPr>
              <a:t>m → ∞ </a:t>
            </a:r>
            <a:r>
              <a:rPr lang="zh-CN" altLang="en-US" sz="1800" dirty="0">
                <a:effectLst/>
                <a:latin typeface="Microsoft YaHei" panose="020B0503020204020204" pitchFamily="34" charset="-122"/>
                <a:ea typeface="Microsoft YaHei" panose="020B0503020204020204" pitchFamily="34" charset="-122"/>
              </a:rPr>
              <a:t>时，我们有 </a:t>
            </a:r>
            <a:r>
              <a:rPr lang="el-GR" altLang="zh-CN" sz="1800" b="1" dirty="0">
                <a:solidFill>
                  <a:srgbClr val="FF0000"/>
                </a:solidFill>
                <a:effectLst/>
                <a:latin typeface="Microsoft YaHei" panose="020B0503020204020204" pitchFamily="34" charset="-122"/>
                <a:ea typeface="Microsoft YaHei" panose="020B0503020204020204" pitchFamily="34" charset="-122"/>
              </a:rPr>
              <a:t>γ ≤ 1</a:t>
            </a:r>
            <a:r>
              <a:rPr lang="zh-CN" altLang="el-GR" sz="1800" dirty="0">
                <a:effectLst/>
                <a:latin typeface="Microsoft YaHei" panose="020B0503020204020204" pitchFamily="34" charset="-122"/>
                <a:ea typeface="Microsoft YaHei" panose="020B0503020204020204" pitchFamily="34" charset="-122"/>
              </a:rPr>
              <a:t>。</a:t>
            </a:r>
            <a:endParaRPr lang="en-US" altLang="zh-CN" sz="1800" dirty="0">
              <a:effectLst/>
              <a:latin typeface="Microsoft YaHei" panose="020B0503020204020204" pitchFamily="34" charset="-122"/>
              <a:ea typeface="Microsoft YaHei" panose="020B0503020204020204" pitchFamily="34" charset="-122"/>
            </a:endParaRPr>
          </a:p>
          <a:p>
            <a:pPr marL="342900" indent="-342900">
              <a:lnSpc>
                <a:spcPct val="150000"/>
              </a:lnSpc>
              <a:buAutoNum type="arabicPeriod" startAt="2"/>
            </a:pPr>
            <a:r>
              <a:rPr lang="zh-CN" altLang="en-US" sz="1800" dirty="0">
                <a:effectLst/>
                <a:latin typeface="Microsoft YaHei" panose="020B0503020204020204" pitchFamily="34" charset="-122"/>
                <a:ea typeface="Microsoft YaHei" panose="020B0503020204020204" pitchFamily="34" charset="-122"/>
              </a:rPr>
              <a:t>模型相对于输出层参数 </a:t>
            </a:r>
            <a:r>
              <a:rPr lang="el-GR" altLang="zh-CN" sz="1800" dirty="0">
                <a:effectLst/>
                <a:latin typeface="Microsoft YaHei" panose="020B0503020204020204" pitchFamily="34" charset="-122"/>
                <a:ea typeface="Microsoft YaHei" panose="020B0503020204020204" pitchFamily="34" charset="-122"/>
              </a:rPr>
              <a:t>θ</a:t>
            </a:r>
            <a:r>
              <a:rPr lang="en" altLang="zh-CN" sz="1800" dirty="0">
                <a:effectLst/>
                <a:latin typeface="Microsoft YaHei" panose="020B0503020204020204" pitchFamily="34" charset="-122"/>
                <a:ea typeface="Microsoft YaHei" panose="020B0503020204020204" pitchFamily="34" charset="-122"/>
              </a:rPr>
              <a:t>a </a:t>
            </a:r>
            <a:r>
              <a:rPr lang="zh-CN" altLang="en-US" sz="1800" dirty="0">
                <a:effectLst/>
                <a:latin typeface="Microsoft YaHei" panose="020B0503020204020204" pitchFamily="34" charset="-122"/>
                <a:ea typeface="Microsoft YaHei" panose="020B0503020204020204" pitchFamily="34" charset="-122"/>
              </a:rPr>
              <a:t>始终是线性的。</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sz="1800" dirty="0">
                <a:effectLst/>
                <a:latin typeface="Microsoft YaHei" panose="020B0503020204020204" pitchFamily="34" charset="-122"/>
                <a:ea typeface="Microsoft YaHei" panose="020B0503020204020204" pitchFamily="34" charset="-122"/>
              </a:rPr>
              <a:t>即使输出权重 </a:t>
            </a:r>
            <a:r>
              <a:rPr lang="el-GR" altLang="zh-CN" sz="1800" dirty="0">
                <a:effectLst/>
                <a:latin typeface="Microsoft YaHei" panose="020B0503020204020204" pitchFamily="34" charset="-122"/>
                <a:ea typeface="Microsoft YaHei" panose="020B0503020204020204" pitchFamily="34" charset="-122"/>
              </a:rPr>
              <a:t>θ</a:t>
            </a:r>
            <a:r>
              <a:rPr lang="en" altLang="zh-CN" sz="1800" dirty="0">
                <a:effectLst/>
                <a:latin typeface="Microsoft YaHei" panose="020B0503020204020204" pitchFamily="34" charset="-122"/>
                <a:ea typeface="Microsoft YaHei" panose="020B0503020204020204" pitchFamily="34" charset="-122"/>
              </a:rPr>
              <a:t>a </a:t>
            </a:r>
            <a:r>
              <a:rPr lang="zh-CN" altLang="en-US" sz="1800" dirty="0">
                <a:effectLst/>
                <a:latin typeface="Microsoft YaHei" panose="020B0503020204020204" pitchFamily="34" charset="-122"/>
                <a:ea typeface="Microsoft YaHei" panose="020B0503020204020204" pitchFamily="34" charset="-122"/>
              </a:rPr>
              <a:t>发生显著变化，只要输入层权重 </a:t>
            </a:r>
            <a:r>
              <a:rPr lang="el-GR" altLang="zh-CN" sz="1800" dirty="0">
                <a:effectLst/>
                <a:latin typeface="Microsoft YaHei" panose="020B0503020204020204" pitchFamily="34" charset="-122"/>
                <a:ea typeface="Microsoft YaHei" panose="020B0503020204020204" pitchFamily="34" charset="-122"/>
              </a:rPr>
              <a:t>θ</a:t>
            </a:r>
            <a:r>
              <a:rPr lang="en" altLang="zh-CN" sz="1800" dirty="0">
                <a:effectLst/>
                <a:latin typeface="Microsoft YaHei" panose="020B0503020204020204" pitchFamily="34" charset="-122"/>
                <a:ea typeface="Microsoft YaHei" panose="020B0503020204020204" pitchFamily="34" charset="-122"/>
              </a:rPr>
              <a:t>w </a:t>
            </a:r>
            <a:r>
              <a:rPr lang="zh-CN" altLang="en-US" sz="1800" dirty="0">
                <a:effectLst/>
                <a:latin typeface="Microsoft YaHei" panose="020B0503020204020204" pitchFamily="34" charset="-122"/>
                <a:ea typeface="Microsoft YaHei" panose="020B0503020204020204" pitchFamily="34" charset="-122"/>
              </a:rPr>
              <a:t>保持在初始化附近，动力学可能仍可被线性化。因此，如果以下两个条件满足，模型可能仍处于线性区域</a:t>
            </a:r>
            <a:r>
              <a:rPr lang="en-US" altLang="zh-CN"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633A0E6F-5A7D-1F15-B228-E622F64F9E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 y="4890052"/>
            <a:ext cx="6917889" cy="1858888"/>
          </a:xfrm>
          <a:prstGeom prst="rect">
            <a:avLst/>
          </a:prstGeom>
        </p:spPr>
      </p:pic>
      <p:pic>
        <p:nvPicPr>
          <p:cNvPr id="12" name="Picture 9">
            <a:extLst>
              <a:ext uri="{FF2B5EF4-FFF2-40B4-BE49-F238E27FC236}">
                <a16:creationId xmlns:a16="http://schemas.microsoft.com/office/drawing/2014/main" id="{6045F105-1744-DF55-A0C2-8B5CAC816B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46784" y="126827"/>
            <a:ext cx="2492558" cy="674044"/>
          </a:xfrm>
          <a:prstGeom prst="rect">
            <a:avLst/>
          </a:prstGeom>
        </p:spPr>
      </p:pic>
      <p:pic>
        <p:nvPicPr>
          <p:cNvPr id="14" name="图片 13">
            <a:extLst>
              <a:ext uri="{FF2B5EF4-FFF2-40B4-BE49-F238E27FC236}">
                <a16:creationId xmlns:a16="http://schemas.microsoft.com/office/drawing/2014/main" id="{98FC1F0D-F67A-D715-F6B9-966F751CEC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2689" y="1545521"/>
            <a:ext cx="4009311" cy="3534671"/>
          </a:xfrm>
          <a:prstGeom prst="rect">
            <a:avLst/>
          </a:prstGeom>
        </p:spPr>
      </p:pic>
      <p:sp>
        <p:nvSpPr>
          <p:cNvPr id="15" name="文本框 14">
            <a:extLst>
              <a:ext uri="{FF2B5EF4-FFF2-40B4-BE49-F238E27FC236}">
                <a16:creationId xmlns:a16="http://schemas.microsoft.com/office/drawing/2014/main" id="{47997CB4-B0C0-1532-F052-1B8A174E1765}"/>
              </a:ext>
            </a:extLst>
          </p:cNvPr>
          <p:cNvSpPr txBox="1"/>
          <p:nvPr/>
        </p:nvSpPr>
        <p:spPr>
          <a:xfrm>
            <a:off x="6957391" y="5212975"/>
            <a:ext cx="5103814" cy="966162"/>
          </a:xfrm>
          <a:prstGeom prst="rect">
            <a:avLst/>
          </a:prstGeom>
          <a:noFill/>
        </p:spPr>
        <p:txBody>
          <a:bodyPr wrap="square" rtlCol="0">
            <a:spAutoFit/>
          </a:bodyPr>
          <a:lstStyle/>
          <a:p>
            <a:r>
              <a:rPr lang="zh-CN" altLang="en-US" sz="1800" dirty="0">
                <a:effectLst/>
                <a:latin typeface="Microsoft YaHei" panose="020B0503020204020204" pitchFamily="34" charset="-122"/>
                <a:ea typeface="Microsoft YaHei" panose="020B0503020204020204" pitchFamily="34" charset="-122"/>
              </a:rPr>
              <a:t>为了使模型处于线性区域，我们需要 </a:t>
            </a:r>
            <a:r>
              <a:rPr lang="en" altLang="zh-CN" sz="1800" dirty="0">
                <a:effectLst/>
                <a:latin typeface="Microsoft YaHei" panose="020B0503020204020204" pitchFamily="34" charset="-122"/>
                <a:ea typeface="Microsoft YaHei" panose="020B0503020204020204" pitchFamily="34" charset="-122"/>
              </a:rPr>
              <a:t>C ≳ O(1)</a:t>
            </a:r>
            <a:r>
              <a:rPr lang="zh-CN" altLang="en-US" dirty="0">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这在</a:t>
            </a:r>
            <a:r>
              <a:rPr lang="en" altLang="zh-CN" sz="1800" dirty="0">
                <a:effectLst/>
                <a:latin typeface="Microsoft YaHei" panose="020B0503020204020204" pitchFamily="34" charset="-122"/>
                <a:ea typeface="Microsoft YaHei" panose="020B0503020204020204" pitchFamily="34" charset="-122"/>
              </a:rPr>
              <a:t>m→∞</a:t>
            </a:r>
            <a:r>
              <a:rPr lang="zh-CN" altLang="en-US" sz="1800" dirty="0">
                <a:effectLst/>
                <a:latin typeface="Microsoft YaHei" panose="020B0503020204020204" pitchFamily="34" charset="-122"/>
                <a:ea typeface="Microsoft YaHei" panose="020B0503020204020204" pitchFamily="34" charset="-122"/>
              </a:rPr>
              <a:t>时导致条件</a:t>
            </a:r>
            <a:r>
              <a:rPr lang="el-GR" altLang="zh-CN" sz="1800" dirty="0">
                <a:effectLst/>
                <a:latin typeface="Microsoft YaHei" panose="020B0503020204020204" pitchFamily="34" charset="-122"/>
                <a:ea typeface="Microsoft YaHei" panose="020B0503020204020204" pitchFamily="34" charset="-122"/>
              </a:rPr>
              <a:t>γ′ &gt;γ−1</a:t>
            </a:r>
            <a:r>
              <a:rPr lang="zh-CN" altLang="el-GR" sz="1800" dirty="0">
                <a:effectLst/>
                <a:latin typeface="Microsoft YaHei" panose="020B0503020204020204" pitchFamily="34" charset="-122"/>
                <a:ea typeface="Microsoft YaHei" panose="020B0503020204020204" pitchFamily="34" charset="-122"/>
              </a:rPr>
              <a:t>。 </a:t>
            </a:r>
            <a:endParaRPr lang="el-GR" altLang="zh-CN" dirty="0">
              <a:latin typeface="Microsoft YaHei" panose="020B0503020204020204" pitchFamily="34" charset="-122"/>
              <a:ea typeface="Microsoft YaHei" panose="020B0503020204020204" pitchFamily="34" charset="-122"/>
            </a:endParaRPr>
          </a:p>
          <a:p>
            <a:pPr>
              <a:lnSpc>
                <a:spcPct val="125000"/>
              </a:lnSpc>
            </a:pPr>
            <a:r>
              <a:rPr kumimoji="1" lang="zh-CN" altLang="en-US" dirty="0">
                <a:latin typeface="Microsoft YaHei" panose="020B0503020204020204" pitchFamily="34" charset="-122"/>
                <a:ea typeface="Microsoft YaHei" panose="020B0503020204020204" pitchFamily="34" charset="-122"/>
              </a:rPr>
              <a:t>于是这对应  </a:t>
            </a:r>
            <a:r>
              <a:rPr lang="el-GR" altLang="zh-CN" sz="1800" b="1" dirty="0">
                <a:solidFill>
                  <a:srgbClr val="FF0000"/>
                </a:solidFill>
                <a:effectLst/>
                <a:latin typeface="Microsoft YaHei" panose="020B0503020204020204" pitchFamily="34" charset="-122"/>
                <a:ea typeface="Microsoft YaHei" panose="020B0503020204020204" pitchFamily="34" charset="-122"/>
              </a:rPr>
              <a:t>γ′ &gt;0</a:t>
            </a:r>
            <a:r>
              <a:rPr lang="zh-CN" altLang="en-US" sz="1800" b="1" dirty="0">
                <a:solidFill>
                  <a:srgbClr val="FF0000"/>
                </a:solidFill>
                <a:effectLst/>
                <a:latin typeface="Microsoft YaHei" panose="020B0503020204020204" pitchFamily="34" charset="-122"/>
                <a:ea typeface="Microsoft YaHei" panose="020B0503020204020204" pitchFamily="34" charset="-122"/>
              </a:rPr>
              <a:t>且</a:t>
            </a:r>
            <a:r>
              <a:rPr lang="el-GR" altLang="zh-CN" sz="1800" b="1" dirty="0">
                <a:solidFill>
                  <a:srgbClr val="FF0000"/>
                </a:solidFill>
                <a:effectLst/>
                <a:latin typeface="Microsoft YaHei" panose="020B0503020204020204" pitchFamily="34" charset="-122"/>
                <a:ea typeface="Microsoft YaHei" panose="020B0503020204020204" pitchFamily="34" charset="-122"/>
              </a:rPr>
              <a:t>γ′ &gt;γ−1 </a:t>
            </a:r>
            <a:endParaRPr lang="el-GR" altLang="zh-CN"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4827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en-US" sz="3600" dirty="0"/>
              <a:t>严格的理论分析</a:t>
            </a:r>
          </a:p>
        </p:txBody>
      </p:sp>
      <p:pic>
        <p:nvPicPr>
          <p:cNvPr id="15" name="Picture 14">
            <a:extLst>
              <a:ext uri="{FF2B5EF4-FFF2-40B4-BE49-F238E27FC236}">
                <a16:creationId xmlns:a16="http://schemas.microsoft.com/office/drawing/2014/main" id="{4EAEB84F-EDC5-DF43-A8B2-1CCEC5A7775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36408" y="1709278"/>
            <a:ext cx="3645489" cy="3349444"/>
          </a:xfrm>
          <a:prstGeom prst="rect">
            <a:avLst/>
          </a:prstGeom>
        </p:spPr>
      </p:pic>
      <p:sp>
        <p:nvSpPr>
          <p:cNvPr id="5" name="文本框 4">
            <a:extLst>
              <a:ext uri="{FF2B5EF4-FFF2-40B4-BE49-F238E27FC236}">
                <a16:creationId xmlns:a16="http://schemas.microsoft.com/office/drawing/2014/main" id="{E4ABD9BC-70C9-4955-A93E-A7B2CBB8CDA1}"/>
              </a:ext>
            </a:extLst>
          </p:cNvPr>
          <p:cNvSpPr txBox="1"/>
          <p:nvPr/>
        </p:nvSpPr>
        <p:spPr>
          <a:xfrm>
            <a:off x="0" y="6480313"/>
            <a:ext cx="12192000" cy="2752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Georgia" panose="02040502050405020303" pitchFamily="18" charset="0"/>
                <a:ea typeface="黑体"/>
                <a:cs typeface="+mn-cs"/>
              </a:rPr>
              <a:t>Tao Luo#, </a:t>
            </a:r>
            <a:r>
              <a:rPr kumimoji="0" lang="en-US" altLang="zh-CN" sz="1200" i="0" u="none" strike="noStrike" kern="1200" cap="none" spc="0" normalizeH="0" baseline="0" noProof="0" dirty="0">
                <a:ln>
                  <a:noFill/>
                </a:ln>
                <a:effectLst/>
                <a:uLnTx/>
                <a:uFillTx/>
                <a:latin typeface="Georgia" panose="02040502050405020303" pitchFamily="18" charset="0"/>
                <a:ea typeface="黑体"/>
                <a:cs typeface="+mn-cs"/>
              </a:rPr>
              <a:t>Zhi-Qin John Xu </a:t>
            </a:r>
            <a:r>
              <a:rPr kumimoji="0" lang="en-US" altLang="zh-CN" sz="1200" b="0" i="0" u="none" strike="noStrike" kern="1200" cap="none" spc="0" normalizeH="0" baseline="0" noProof="0" dirty="0">
                <a:ln>
                  <a:noFill/>
                </a:ln>
                <a:effectLst/>
                <a:uLnTx/>
                <a:uFillTx/>
                <a:latin typeface="Georgia" panose="02040502050405020303" pitchFamily="18" charset="0"/>
                <a:ea typeface="黑体"/>
                <a:cs typeface="+mn-cs"/>
              </a:rPr>
              <a:t>#, Zheng Ma, Yaoyu Zhang*, Phase diagram for two-layer ReLU neural networks at infinite-width limit, Journal of Machine Learning Research (2021)</a:t>
            </a:r>
            <a:endParaRPr kumimoji="0" lang="zh-CN" altLang="en-US" sz="1200" b="0" i="0" u="none" strike="noStrike" kern="1200" cap="none" spc="0" normalizeH="0" baseline="0" noProof="0" dirty="0">
              <a:ln>
                <a:noFill/>
              </a:ln>
              <a:effectLst/>
              <a:uLnTx/>
              <a:uFillTx/>
              <a:latin typeface="Book Antiqua"/>
              <a:ea typeface="黑体"/>
              <a:cs typeface="+mn-cs"/>
            </a:endParaRPr>
          </a:p>
        </p:txBody>
      </p:sp>
      <p:sp>
        <p:nvSpPr>
          <p:cNvPr id="3" name="文本框 2">
            <a:extLst>
              <a:ext uri="{FF2B5EF4-FFF2-40B4-BE49-F238E27FC236}">
                <a16:creationId xmlns:a16="http://schemas.microsoft.com/office/drawing/2014/main" id="{3EFC97B5-7D88-8B52-21EE-99B2A9141031}"/>
              </a:ext>
            </a:extLst>
          </p:cNvPr>
          <p:cNvSpPr txBox="1"/>
          <p:nvPr/>
        </p:nvSpPr>
        <p:spPr>
          <a:xfrm>
            <a:off x="210104" y="1039519"/>
            <a:ext cx="8562836" cy="1099468"/>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实际上我们可以建立严格的理论来证明尺度分析的有效性。</a:t>
            </a:r>
            <a:endParaRPr lang="en-US" altLang="zh-CN" sz="1800" dirty="0">
              <a:effectLst/>
              <a:latin typeface="Microsoft YaHei" panose="020B0503020204020204" pitchFamily="34" charset="-122"/>
              <a:ea typeface="Microsoft YaHei" panose="020B0503020204020204" pitchFamily="34" charset="-122"/>
            </a:endParaRPr>
          </a:p>
          <a:p>
            <a:pPr marL="285750" indent="-285750">
              <a:lnSpc>
                <a:spcPct val="125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我们提供两个非正式陈述的定理，更严格的定理陈述和证明，请有兴趣的读者参考 </a:t>
            </a:r>
            <a:r>
              <a:rPr lang="en" altLang="zh-CN" sz="1800" dirty="0">
                <a:effectLst/>
                <a:latin typeface="Microsoft YaHei" panose="020B0503020204020204" pitchFamily="34" charset="-122"/>
                <a:ea typeface="Microsoft YaHei" panose="020B0503020204020204" pitchFamily="34" charset="-122"/>
              </a:rPr>
              <a:t>Luo et al. (2021)</a:t>
            </a:r>
            <a:r>
              <a:rPr lang="zh-CN" altLang="en" sz="1800" dirty="0">
                <a:effectLst/>
                <a:latin typeface="Microsoft YaHei" panose="020B0503020204020204" pitchFamily="34" charset="-122"/>
                <a:ea typeface="Microsoft YaHei" panose="020B0503020204020204" pitchFamily="34" charset="-122"/>
              </a:rPr>
              <a:t>。 </a:t>
            </a:r>
            <a:endParaRPr lang="en" altLang="zh-CN"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09901911-0DFD-D2CE-417E-1F11F4A36F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7055" y="2631981"/>
            <a:ext cx="7841721" cy="1873758"/>
          </a:xfrm>
          <a:prstGeom prst="rect">
            <a:avLst/>
          </a:prstGeom>
        </p:spPr>
      </p:pic>
    </p:spTree>
    <p:extLst>
      <p:ext uri="{BB962C8B-B14F-4D97-AF65-F5344CB8AC3E}">
        <p14:creationId xmlns:p14="http://schemas.microsoft.com/office/powerpoint/2010/main" val="1143127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en-US" sz="3600" dirty="0"/>
              <a:t>常用的初始化方法在相图中的位置</a:t>
            </a:r>
          </a:p>
        </p:txBody>
      </p:sp>
      <p:sp>
        <p:nvSpPr>
          <p:cNvPr id="3" name="文本框 2">
            <a:extLst>
              <a:ext uri="{FF2B5EF4-FFF2-40B4-BE49-F238E27FC236}">
                <a16:creationId xmlns:a16="http://schemas.microsoft.com/office/drawing/2014/main" id="{3EFC97B5-7D88-8B52-21EE-99B2A9141031}"/>
              </a:ext>
            </a:extLst>
          </p:cNvPr>
          <p:cNvSpPr txBox="1"/>
          <p:nvPr/>
        </p:nvSpPr>
        <p:spPr>
          <a:xfrm>
            <a:off x="210104" y="875024"/>
            <a:ext cx="11529238" cy="406971"/>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实际上我们可以在相图中标出一些在文献中常见的初始化方法，例如 </a:t>
            </a:r>
            <a:r>
              <a:rPr lang="en-US" altLang="zh-CN" sz="1800" dirty="0">
                <a:effectLst/>
                <a:latin typeface="Microsoft YaHei" panose="020B0503020204020204" pitchFamily="34" charset="-122"/>
                <a:ea typeface="Microsoft YaHei" panose="020B0503020204020204" pitchFamily="34" charset="-122"/>
              </a:rPr>
              <a:t>NTK</a:t>
            </a:r>
            <a:r>
              <a:rPr lang="zh-CN" altLang="en-US" sz="1800" dirty="0">
                <a:effectLst/>
                <a:latin typeface="Microsoft YaHei" panose="020B0503020204020204" pitchFamily="34" charset="-122"/>
                <a:ea typeface="Microsoft YaHei" panose="020B0503020204020204" pitchFamily="34" charset="-122"/>
              </a:rPr>
              <a:t>，</a:t>
            </a:r>
            <a:r>
              <a:rPr lang="en-US" altLang="zh-CN" sz="1800" dirty="0">
                <a:effectLst/>
                <a:latin typeface="Microsoft YaHei" panose="020B0503020204020204" pitchFamily="34" charset="-122"/>
                <a:ea typeface="Microsoft YaHei" panose="020B0503020204020204" pitchFamily="34" charset="-122"/>
              </a:rPr>
              <a:t>Kaiming He </a:t>
            </a:r>
            <a:r>
              <a:rPr lang="zh-CN" altLang="en-US" sz="1800" dirty="0">
                <a:effectLst/>
                <a:latin typeface="Microsoft YaHei" panose="020B0503020204020204" pitchFamily="34" charset="-122"/>
                <a:ea typeface="Microsoft YaHei" panose="020B0503020204020204" pitchFamily="34" charset="-122"/>
              </a:rPr>
              <a:t>，</a:t>
            </a:r>
            <a:r>
              <a:rPr lang="en-US" altLang="zh-CN" sz="1800" dirty="0">
                <a:effectLst/>
                <a:latin typeface="Microsoft YaHei" panose="020B0503020204020204" pitchFamily="34" charset="-122"/>
                <a:ea typeface="Microsoft YaHei" panose="020B0503020204020204" pitchFamily="34" charset="-122"/>
              </a:rPr>
              <a:t>Xavier </a:t>
            </a:r>
            <a:r>
              <a:rPr lang="zh-CN" altLang="en-US" sz="1800" dirty="0">
                <a:effectLst/>
                <a:latin typeface="Microsoft YaHei" panose="020B0503020204020204" pitchFamily="34" charset="-122"/>
                <a:ea typeface="Microsoft YaHei" panose="020B0503020204020204" pitchFamily="34" charset="-122"/>
              </a:rPr>
              <a:t>初始化</a:t>
            </a:r>
            <a:endParaRPr lang="zh-CN" altLang="en-US" dirty="0">
              <a:latin typeface="Microsoft YaHei" panose="020B0503020204020204" pitchFamily="34" charset="-122"/>
              <a:ea typeface="Microsoft YaHei" panose="020B0503020204020204" pitchFamily="34" charset="-122"/>
            </a:endParaRPr>
          </a:p>
        </p:txBody>
      </p:sp>
      <p:pic>
        <p:nvPicPr>
          <p:cNvPr id="2" name="Picture 4">
            <a:extLst>
              <a:ext uri="{FF2B5EF4-FFF2-40B4-BE49-F238E27FC236}">
                <a16:creationId xmlns:a16="http://schemas.microsoft.com/office/drawing/2014/main" id="{F8397E17-57E4-B99B-2D8E-40814AECAA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6723" y="1509077"/>
            <a:ext cx="8250621" cy="4816215"/>
          </a:xfrm>
          <a:prstGeom prst="rect">
            <a:avLst/>
          </a:prstGeom>
        </p:spPr>
      </p:pic>
    </p:spTree>
    <p:extLst>
      <p:ext uri="{BB962C8B-B14F-4D97-AF65-F5344CB8AC3E}">
        <p14:creationId xmlns:p14="http://schemas.microsoft.com/office/powerpoint/2010/main" val="1689326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en-US" sz="3600" dirty="0"/>
              <a:t>常用的初始化方法在相图中的位置</a:t>
            </a:r>
          </a:p>
        </p:txBody>
      </p:sp>
      <p:sp>
        <p:nvSpPr>
          <p:cNvPr id="6" name="文本框 5">
            <a:extLst>
              <a:ext uri="{FF2B5EF4-FFF2-40B4-BE49-F238E27FC236}">
                <a16:creationId xmlns:a16="http://schemas.microsoft.com/office/drawing/2014/main" id="{FCAEECF8-3326-0D82-0D68-868678BC1FA1}"/>
              </a:ext>
            </a:extLst>
          </p:cNvPr>
          <p:cNvSpPr txBox="1"/>
          <p:nvPr/>
        </p:nvSpPr>
        <p:spPr>
          <a:xfrm>
            <a:off x="265043" y="974898"/>
            <a:ext cx="11902617" cy="406971"/>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常用的初始化策略，在</a:t>
            </a:r>
            <a:r>
              <a:rPr lang="zh-CN" altLang="en-US" sz="1800" b="1" dirty="0">
                <a:solidFill>
                  <a:srgbClr val="FF0000"/>
                </a:solidFill>
                <a:effectLst/>
                <a:latin typeface="Microsoft YaHei" panose="020B0503020204020204" pitchFamily="34" charset="-122"/>
                <a:ea typeface="Microsoft YaHei" panose="020B0503020204020204" pitchFamily="34" charset="-122"/>
              </a:rPr>
              <a:t>无限宽度网络</a:t>
            </a:r>
            <a:r>
              <a:rPr lang="zh-CN" altLang="en-US" sz="1800" dirty="0">
                <a:effectLst/>
                <a:latin typeface="Microsoft YaHei" panose="020B0503020204020204" pitchFamily="34" charset="-122"/>
                <a:ea typeface="Microsoft YaHei" panose="020B0503020204020204" pitchFamily="34" charset="-122"/>
              </a:rPr>
              <a:t>的相图中都位于线性或临界区域，而非我们所关注的</a:t>
            </a:r>
            <a:r>
              <a:rPr lang="zh-CN" altLang="en-US" sz="1800" b="1" dirty="0">
                <a:solidFill>
                  <a:srgbClr val="FF0000"/>
                </a:solidFill>
                <a:effectLst/>
                <a:latin typeface="Microsoft YaHei" panose="020B0503020204020204" pitchFamily="34" charset="-122"/>
                <a:ea typeface="Microsoft YaHei" panose="020B0503020204020204" pitchFamily="34" charset="-122"/>
              </a:rPr>
              <a:t>非线性区域</a:t>
            </a:r>
            <a:r>
              <a:rPr lang="zh-CN" altLang="en-US" sz="1800" dirty="0">
                <a:effectLst/>
                <a:latin typeface="Microsoft YaHei" panose="020B0503020204020204" pitchFamily="34" charset="-122"/>
                <a:ea typeface="Microsoft YaHei" panose="020B0503020204020204" pitchFamily="34" charset="-122"/>
              </a:rPr>
              <a:t> </a:t>
            </a:r>
            <a:endParaRPr lang="en-US" altLang="zh-CN" sz="1800" dirty="0">
              <a:effectLst/>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93B705D0-441A-FC9A-1E14-460A06B2BA8A}"/>
              </a:ext>
            </a:extLst>
          </p:cNvPr>
          <p:cNvSpPr txBox="1"/>
          <p:nvPr/>
        </p:nvSpPr>
        <p:spPr>
          <a:xfrm>
            <a:off x="265042" y="4911626"/>
            <a:ext cx="11902617" cy="1705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只有在无限宽下参数的相对变化才趋于零，在</a:t>
            </a:r>
            <a:r>
              <a:rPr lang="zh-CN" altLang="en-US" sz="1800" b="1" dirty="0">
                <a:solidFill>
                  <a:srgbClr val="FF0000"/>
                </a:solidFill>
                <a:effectLst/>
                <a:latin typeface="Microsoft YaHei" panose="020B0503020204020204" pitchFamily="34" charset="-122"/>
                <a:ea typeface="Microsoft YaHei" panose="020B0503020204020204" pitchFamily="34" charset="-122"/>
              </a:rPr>
              <a:t>有限宽</a:t>
            </a:r>
            <a:r>
              <a:rPr lang="zh-CN" altLang="en-US" sz="1800" dirty="0">
                <a:effectLst/>
                <a:latin typeface="Microsoft YaHei" panose="020B0503020204020204" pitchFamily="34" charset="-122"/>
                <a:ea typeface="Microsoft YaHei" panose="020B0503020204020204" pitchFamily="34" charset="-122"/>
              </a:rPr>
              <a:t>的网络中，线性初始化策略对应的参数变化相对距离依然是</a:t>
            </a:r>
            <a:r>
              <a:rPr lang="zh-CN" altLang="en-US" sz="1800" b="1" dirty="0">
                <a:solidFill>
                  <a:srgbClr val="FF0000"/>
                </a:solidFill>
                <a:effectLst/>
                <a:latin typeface="Microsoft YaHei" panose="020B0503020204020204" pitchFamily="34" charset="-122"/>
                <a:ea typeface="Microsoft YaHei" panose="020B0503020204020204" pitchFamily="34" charset="-122"/>
              </a:rPr>
              <a:t>显著非零</a:t>
            </a:r>
            <a:r>
              <a:rPr lang="zh-CN" altLang="en-US" sz="1800" dirty="0">
                <a:effectLst/>
                <a:latin typeface="Microsoft YaHei" panose="020B0503020204020204" pitchFamily="34" charset="-122"/>
                <a:ea typeface="Microsoft YaHei" panose="020B0503020204020204" pitchFamily="34" charset="-122"/>
              </a:rPr>
              <a:t>的，这表明有限宽度也能促进网络展现出非线性的学习特性</a:t>
            </a:r>
            <a:endParaRPr lang="en-US" altLang="zh-CN" sz="1800" dirty="0">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此外，在实践中我们使用的正则化技术，例如后面要讨论的 </a:t>
            </a:r>
            <a:r>
              <a:rPr lang="en" altLang="zh-CN" sz="1800" b="1" dirty="0">
                <a:solidFill>
                  <a:srgbClr val="FF0000"/>
                </a:solidFill>
                <a:effectLst/>
                <a:latin typeface="Microsoft YaHei" panose="020B0503020204020204" pitchFamily="34" charset="-122"/>
                <a:ea typeface="Microsoft YaHei" panose="020B0503020204020204" pitchFamily="34" charset="-122"/>
              </a:rPr>
              <a:t>dropout</a:t>
            </a:r>
            <a:r>
              <a:rPr lang="zh-CN" altLang="e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也会促进神经元的凝聚，从而即使在线性区域对应的初始化下也会加强网络的非线性学习行为。 </a:t>
            </a:r>
            <a:endParaRPr lang="zh-CN" altLang="en-US"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352BA32-B401-5751-4161-4477D072BC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3468" y="1614869"/>
            <a:ext cx="9780399" cy="3023996"/>
          </a:xfrm>
          <a:prstGeom prst="rect">
            <a:avLst/>
          </a:prstGeom>
        </p:spPr>
      </p:pic>
    </p:spTree>
    <p:extLst>
      <p:ext uri="{BB962C8B-B14F-4D97-AF65-F5344CB8AC3E}">
        <p14:creationId xmlns:p14="http://schemas.microsoft.com/office/powerpoint/2010/main" val="540354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34E834-91A0-13F1-122F-137D1F3466DC}"/>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研究动机：从函数空间到参数空间</a:t>
            </a:r>
          </a:p>
        </p:txBody>
      </p:sp>
      <p:sp>
        <p:nvSpPr>
          <p:cNvPr id="6" name="文本框 5">
            <a:extLst>
              <a:ext uri="{FF2B5EF4-FFF2-40B4-BE49-F238E27FC236}">
                <a16:creationId xmlns:a16="http://schemas.microsoft.com/office/drawing/2014/main" id="{A3B16B52-6473-5EF1-EF0E-2FC07D9D1B41}"/>
              </a:ext>
            </a:extLst>
          </p:cNvPr>
          <p:cNvSpPr txBox="1"/>
          <p:nvPr/>
        </p:nvSpPr>
        <p:spPr>
          <a:xfrm>
            <a:off x="265043" y="1110699"/>
            <a:ext cx="11661914" cy="1710084"/>
          </a:xfrm>
          <a:prstGeom prst="rect">
            <a:avLst/>
          </a:prstGeom>
          <a:noFill/>
        </p:spPr>
        <p:txBody>
          <a:bodyPr wrap="square" rtlCol="0">
            <a:spAutoFit/>
          </a:bodyPr>
          <a:lstStyle/>
          <a:p>
            <a:pPr>
              <a:lnSpc>
                <a:spcPct val="150000"/>
              </a:lnSpc>
            </a:pPr>
            <a:r>
              <a:rPr kumimoji="1" lang="zh-CN" altLang="en-US" dirty="0">
                <a:ea typeface="Microsoft YaHei" panose="020B0503020204020204" pitchFamily="34" charset="-122"/>
              </a:rPr>
              <a:t>频率原则存在</a:t>
            </a:r>
            <a:r>
              <a:rPr kumimoji="1" lang="zh-CN" altLang="en-US" b="1" dirty="0">
                <a:solidFill>
                  <a:srgbClr val="FF0000"/>
                </a:solidFill>
                <a:ea typeface="Microsoft YaHei" panose="020B0503020204020204" pitchFamily="34" charset="-122"/>
              </a:rPr>
              <a:t>局限性</a:t>
            </a:r>
            <a:endParaRPr kumimoji="1" lang="en-US" altLang="zh-CN" b="1" dirty="0">
              <a:solidFill>
                <a:srgbClr val="FF0000"/>
              </a:solidFill>
              <a:ea typeface="Microsoft YaHei" panose="020B0503020204020204" pitchFamily="34" charset="-122"/>
            </a:endParaRPr>
          </a:p>
          <a:p>
            <a:pPr marL="342900" indent="-342900">
              <a:lnSpc>
                <a:spcPct val="150000"/>
              </a:lnSpc>
              <a:buAutoNum type="arabicPeriod"/>
            </a:pPr>
            <a:r>
              <a:rPr kumimoji="1" lang="zh-CN" altLang="en-US" dirty="0">
                <a:ea typeface="Microsoft YaHei" panose="020B0503020204020204" pitchFamily="34" charset="-122"/>
              </a:rPr>
              <a:t>相对</a:t>
            </a:r>
            <a:r>
              <a:rPr kumimoji="1" lang="zh-CN" altLang="en-US" b="1" dirty="0">
                <a:solidFill>
                  <a:srgbClr val="FF0000"/>
                </a:solidFill>
                <a:ea typeface="Microsoft YaHei" panose="020B0503020204020204" pitchFamily="34" charset="-122"/>
              </a:rPr>
              <a:t>粗糙</a:t>
            </a:r>
            <a:r>
              <a:rPr kumimoji="1" lang="zh-CN" altLang="en-US" dirty="0">
                <a:ea typeface="Microsoft YaHei" panose="020B0503020204020204" pitchFamily="34" charset="-122"/>
              </a:rPr>
              <a:t>的理解框架</a:t>
            </a:r>
            <a:endParaRPr kumimoji="1" lang="en-US" altLang="zh-CN" dirty="0">
              <a:ea typeface="Microsoft YaHei" panose="020B0503020204020204" pitchFamily="34" charset="-122"/>
            </a:endParaRPr>
          </a:p>
          <a:p>
            <a:pPr marL="342900" indent="-342900">
              <a:lnSpc>
                <a:spcPct val="150000"/>
              </a:lnSpc>
              <a:buAutoNum type="arabicPeriod"/>
            </a:pPr>
            <a:r>
              <a:rPr kumimoji="1" lang="zh-CN" altLang="en-US" dirty="0">
                <a:ea typeface="Microsoft YaHei" panose="020B0503020204020204" pitchFamily="34" charset="-122"/>
              </a:rPr>
              <a:t> 难以</a:t>
            </a:r>
            <a:r>
              <a:rPr kumimoji="1" lang="zh-CN" altLang="en-US" b="1" dirty="0">
                <a:solidFill>
                  <a:srgbClr val="FF0000"/>
                </a:solidFill>
                <a:ea typeface="Microsoft YaHei" panose="020B0503020204020204" pitchFamily="34" charset="-122"/>
              </a:rPr>
              <a:t>定量</a:t>
            </a:r>
            <a:r>
              <a:rPr kumimoji="1" lang="zh-CN" altLang="en-US" dirty="0">
                <a:ea typeface="Microsoft YaHei" panose="020B0503020204020204" pitchFamily="34" charset="-122"/>
              </a:rPr>
              <a:t>研究参数的演化</a:t>
            </a:r>
            <a:endParaRPr kumimoji="1" lang="en-US" altLang="zh-CN" dirty="0">
              <a:ea typeface="Microsoft YaHei" panose="020B0503020204020204" pitchFamily="34" charset="-122"/>
            </a:endParaRPr>
          </a:p>
          <a:p>
            <a:pPr marL="800100" lvl="1" indent="-342900">
              <a:lnSpc>
                <a:spcPct val="150000"/>
              </a:lnSpc>
              <a:buFont typeface="Arial" panose="020B0604020202020204" pitchFamily="34" charset="0"/>
              <a:buChar char="•"/>
            </a:pPr>
            <a:r>
              <a:rPr kumimoji="1" lang="zh-CN" altLang="en-US" dirty="0">
                <a:ea typeface="Microsoft YaHei" panose="020B0503020204020204" pitchFamily="34" charset="-122"/>
              </a:rPr>
              <a:t>神经网络训练的本质是在</a:t>
            </a:r>
            <a:r>
              <a:rPr kumimoji="1" lang="zh-CN" altLang="en-US" b="1" dirty="0">
                <a:solidFill>
                  <a:srgbClr val="FF0000"/>
                </a:solidFill>
                <a:ea typeface="Microsoft YaHei" panose="020B0503020204020204" pitchFamily="34" charset="-122"/>
              </a:rPr>
              <a:t>参数空间</a:t>
            </a:r>
            <a:r>
              <a:rPr kumimoji="1" lang="zh-CN" altLang="en-US" dirty="0">
                <a:ea typeface="Microsoft YaHei" panose="020B0503020204020204" pitchFamily="34" charset="-122"/>
              </a:rPr>
              <a:t>中的演化</a:t>
            </a:r>
            <a:endParaRPr kumimoji="1" lang="en-US" altLang="zh-CN" dirty="0">
              <a:ea typeface="Microsoft YaHei" panose="020B0503020204020204" pitchFamily="34" charset="-122"/>
            </a:endParaRPr>
          </a:p>
        </p:txBody>
      </p:sp>
      <p:grpSp>
        <p:nvGrpSpPr>
          <p:cNvPr id="2" name="组合 1">
            <a:extLst>
              <a:ext uri="{FF2B5EF4-FFF2-40B4-BE49-F238E27FC236}">
                <a16:creationId xmlns:a16="http://schemas.microsoft.com/office/drawing/2014/main" id="{1265497C-35C3-E26F-7991-074E26D1C9BB}"/>
              </a:ext>
            </a:extLst>
          </p:cNvPr>
          <p:cNvGrpSpPr/>
          <p:nvPr/>
        </p:nvGrpSpPr>
        <p:grpSpPr>
          <a:xfrm>
            <a:off x="7832035" y="947509"/>
            <a:ext cx="4094922" cy="4121425"/>
            <a:chOff x="6981755" y="3814969"/>
            <a:chExt cx="2857500" cy="2857500"/>
          </a:xfrm>
        </p:grpSpPr>
        <p:pic>
          <p:nvPicPr>
            <p:cNvPr id="1026" name="Picture 2" descr="Frosted Glass - Gusto Emergency Glass Replacement">
              <a:extLst>
                <a:ext uri="{FF2B5EF4-FFF2-40B4-BE49-F238E27FC236}">
                  <a16:creationId xmlns:a16="http://schemas.microsoft.com/office/drawing/2014/main" id="{4795E55E-3FF9-D729-797E-C1FACEC0524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81755" y="381496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Neural Networks and its Applications - GeeksforGeeks">
              <a:extLst>
                <a:ext uri="{FF2B5EF4-FFF2-40B4-BE49-F238E27FC236}">
                  <a16:creationId xmlns:a16="http://schemas.microsoft.com/office/drawing/2014/main" id="{B2A886C1-55A4-4943-FBA4-B4CD8968A71A}"/>
                </a:ext>
              </a:extLst>
            </p:cNvPr>
            <p:cNvPicPr>
              <a:picLocks noChangeAspect="1" noChangeArrowheads="1"/>
            </p:cNvPicPr>
            <p:nvPr/>
          </p:nvPicPr>
          <p:blipFill>
            <a:blip r:embed="rId3" cstate="screen">
              <a:alphaModFix amt="7000"/>
              <a:extLst>
                <a:ext uri="{28A0092B-C50C-407E-A947-70E740481C1C}">
                  <a14:useLocalDpi xmlns:a14="http://schemas.microsoft.com/office/drawing/2010/main"/>
                </a:ext>
              </a:extLst>
            </a:blip>
            <a:srcRect/>
            <a:stretch>
              <a:fillRect/>
            </a:stretch>
          </p:blipFill>
          <p:spPr bwMode="auto">
            <a:xfrm>
              <a:off x="7190936" y="4222188"/>
              <a:ext cx="2584277" cy="162809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文本框 4">
            <a:extLst>
              <a:ext uri="{FF2B5EF4-FFF2-40B4-BE49-F238E27FC236}">
                <a16:creationId xmlns:a16="http://schemas.microsoft.com/office/drawing/2014/main" id="{63D4ABA1-38FB-9A45-328A-387D99F5C1D7}"/>
              </a:ext>
            </a:extLst>
          </p:cNvPr>
          <p:cNvSpPr txBox="1"/>
          <p:nvPr/>
        </p:nvSpPr>
        <p:spPr>
          <a:xfrm>
            <a:off x="265043" y="3621719"/>
            <a:ext cx="6414053" cy="2125582"/>
          </a:xfrm>
          <a:prstGeom prst="rect">
            <a:avLst/>
          </a:prstGeom>
          <a:noFill/>
        </p:spPr>
        <p:txBody>
          <a:bodyPr wrap="square" rtlCol="0">
            <a:spAutoFit/>
          </a:bodyPr>
          <a:lstStyle/>
          <a:p>
            <a:pPr>
              <a:lnSpc>
                <a:spcPct val="150000"/>
              </a:lnSpc>
            </a:pPr>
            <a:r>
              <a:rPr kumimoji="1" lang="en-US" altLang="zh-CN" dirty="0">
                <a:ea typeface="Microsoft YaHei" panose="020B0503020204020204" pitchFamily="34" charset="-122"/>
              </a:rPr>
              <a:t>3.</a:t>
            </a:r>
            <a:r>
              <a:rPr kumimoji="1" lang="zh-CN" altLang="en-US" dirty="0">
                <a:ea typeface="Microsoft YaHei" panose="020B0503020204020204" pitchFamily="34" charset="-122"/>
              </a:rPr>
              <a:t> 无法深入区分</a:t>
            </a:r>
            <a:r>
              <a:rPr kumimoji="1" lang="zh-CN" altLang="en-US" b="1" dirty="0">
                <a:solidFill>
                  <a:srgbClr val="FF0000"/>
                </a:solidFill>
                <a:ea typeface="Microsoft YaHei" panose="020B0503020204020204" pitchFamily="34" charset="-122"/>
              </a:rPr>
              <a:t>不同神经网络架构</a:t>
            </a:r>
            <a:r>
              <a:rPr kumimoji="1" lang="zh-CN" altLang="en-US" dirty="0">
                <a:ea typeface="Microsoft YaHei" panose="020B0503020204020204" pitchFamily="34" charset="-122"/>
              </a:rPr>
              <a:t>之间的差异：</a:t>
            </a:r>
            <a:endParaRPr kumimoji="1" lang="en-US" altLang="zh-CN" dirty="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ea typeface="Microsoft YaHei" panose="020B0503020204020204" pitchFamily="34" charset="-122"/>
              </a:rPr>
              <a:t>即使都表现出类似的从低频到高频的学习进程，神经网络模型为什么超越传统核方法？</a:t>
            </a:r>
            <a:endParaRPr kumimoji="1" lang="en-US" altLang="zh-CN" dirty="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ea typeface="Microsoft YaHei" panose="020B0503020204020204" pitchFamily="34" charset="-122"/>
              </a:rPr>
              <a:t>不同神经网络架构之间为什么表现出差异？</a:t>
            </a:r>
            <a:endParaRPr kumimoji="1" lang="en-US" altLang="zh-CN" dirty="0">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ea typeface="Microsoft YaHei" panose="020B0503020204020204" pitchFamily="34" charset="-122"/>
              </a:rPr>
              <a:t>在图像数据上，卷积网络为什么比全连接网络性能好？</a:t>
            </a:r>
          </a:p>
        </p:txBody>
      </p:sp>
    </p:spTree>
    <p:extLst>
      <p:ext uri="{BB962C8B-B14F-4D97-AF65-F5344CB8AC3E}">
        <p14:creationId xmlns:p14="http://schemas.microsoft.com/office/powerpoint/2010/main" val="346835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FB566FD-AF02-4645-BD9E-8DC7B43E6125}"/>
              </a:ext>
            </a:extLst>
          </p:cNvPr>
          <p:cNvSpPr>
            <a:spLocks noGrp="1"/>
          </p:cNvSpPr>
          <p:nvPr>
            <p:ph type="title"/>
          </p:nvPr>
        </p:nvSpPr>
        <p:spPr>
          <a:xfrm>
            <a:off x="149087" y="63261"/>
            <a:ext cx="10515600" cy="1325563"/>
          </a:xfrm>
        </p:spPr>
        <p:txBody>
          <a:bodyPr>
            <a:normAutofit/>
          </a:bodyPr>
          <a:lstStyle/>
          <a:p>
            <a:r>
              <a:rPr lang="zh-CN" altLang="en-US" sz="4000" dirty="0">
                <a:latin typeface="+mn-lt"/>
              </a:rPr>
              <a:t>三层 </a:t>
            </a:r>
            <a:r>
              <a:rPr lang="en" altLang="zh-CN" sz="4000" dirty="0">
                <a:latin typeface="+mn-lt"/>
              </a:rPr>
              <a:t>ReLU </a:t>
            </a:r>
            <a:r>
              <a:rPr lang="zh-CN" altLang="en-US" sz="4000" dirty="0">
                <a:latin typeface="+mn-lt"/>
              </a:rPr>
              <a:t>神经网络的相图分析 </a:t>
            </a:r>
          </a:p>
        </p:txBody>
      </p:sp>
      <p:pic>
        <p:nvPicPr>
          <p:cNvPr id="5" name="Picture 4">
            <a:extLst>
              <a:ext uri="{FF2B5EF4-FFF2-40B4-BE49-F238E27FC236}">
                <a16:creationId xmlns:a16="http://schemas.microsoft.com/office/drawing/2014/main" id="{14C40F04-6477-6645-A885-C68CE9FA4A0C}"/>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769767" y="2196193"/>
            <a:ext cx="9192021" cy="4193213"/>
          </a:xfrm>
          <a:prstGeom prst="rect">
            <a:avLst/>
          </a:prstGeom>
        </p:spPr>
      </p:pic>
      <p:sp>
        <p:nvSpPr>
          <p:cNvPr id="3" name="文本框 2">
            <a:extLst>
              <a:ext uri="{FF2B5EF4-FFF2-40B4-BE49-F238E27FC236}">
                <a16:creationId xmlns:a16="http://schemas.microsoft.com/office/drawing/2014/main" id="{DFAFC7CE-1F4F-3679-FBE5-860ABBEA68E1}"/>
              </a:ext>
            </a:extLst>
          </p:cNvPr>
          <p:cNvSpPr txBox="1"/>
          <p:nvPr/>
        </p:nvSpPr>
        <p:spPr>
          <a:xfrm>
            <a:off x="149087" y="1185338"/>
            <a:ext cx="7541616" cy="406971"/>
          </a:xfrm>
          <a:prstGeom prst="rect">
            <a:avLst/>
          </a:prstGeom>
          <a:noFill/>
        </p:spPr>
        <p:txBody>
          <a:bodyPr wrap="none" rtlCol="0">
            <a:spAutoFit/>
          </a:bodyPr>
          <a:lstStyle/>
          <a:p>
            <a:pPr>
              <a:lnSpc>
                <a:spcPct val="125000"/>
              </a:lnSpc>
            </a:pPr>
            <a:r>
              <a:rPr lang="zh-CN" altLang="en-US" sz="1800" dirty="0">
                <a:effectLst/>
                <a:latin typeface="Microsoft YaHei" panose="020B0503020204020204" pitchFamily="34" charset="-122"/>
                <a:ea typeface="Microsoft YaHei" panose="020B0503020204020204" pitchFamily="34" charset="-122"/>
              </a:rPr>
              <a:t>考虑一个每层宽度均为 </a:t>
            </a:r>
            <a:r>
              <a:rPr lang="en" altLang="zh-CN" sz="1800" dirty="0">
                <a:effectLst/>
                <a:latin typeface="Microsoft YaHei" panose="020B0503020204020204" pitchFamily="34" charset="-122"/>
                <a:ea typeface="Microsoft YaHei" panose="020B0503020204020204" pitchFamily="34" charset="-122"/>
              </a:rPr>
              <a:t>m </a:t>
            </a:r>
            <a:r>
              <a:rPr lang="zh-CN" altLang="en-US" sz="1800" dirty="0">
                <a:effectLst/>
                <a:latin typeface="Microsoft YaHei" panose="020B0503020204020204" pitchFamily="34" charset="-122"/>
                <a:ea typeface="Microsoft YaHei" panose="020B0503020204020204" pitchFamily="34" charset="-122"/>
              </a:rPr>
              <a:t>的三层 </a:t>
            </a:r>
            <a:r>
              <a:rPr lang="en" altLang="zh-CN" sz="1800" dirty="0">
                <a:effectLst/>
                <a:latin typeface="Microsoft YaHei" panose="020B0503020204020204" pitchFamily="34" charset="-122"/>
                <a:ea typeface="Microsoft YaHei" panose="020B0503020204020204" pitchFamily="34" charset="-122"/>
              </a:rPr>
              <a:t>ReLU </a:t>
            </a:r>
            <a:r>
              <a:rPr lang="zh-CN" altLang="en-US" sz="1800" dirty="0">
                <a:effectLst/>
                <a:latin typeface="Microsoft YaHei" panose="020B0503020204020204" pitchFamily="34" charset="-122"/>
                <a:ea typeface="Microsoft YaHei" panose="020B0503020204020204" pitchFamily="34" charset="-122"/>
              </a:rPr>
              <a:t>激活神经网络，其数学表达式为 </a:t>
            </a:r>
            <a:endParaRPr lang="zh-CN" altLang="en-US"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F3B41EA8-75A5-4886-A3DB-07CB88CC8D17}"/>
              </a:ext>
            </a:extLst>
          </p:cNvPr>
          <p:cNvPicPr>
            <a:picLocks noChangeAspect="1"/>
          </p:cNvPicPr>
          <p:nvPr/>
        </p:nvPicPr>
        <p:blipFill>
          <a:blip r:embed="rId3"/>
          <a:stretch>
            <a:fillRect/>
          </a:stretch>
        </p:blipFill>
        <p:spPr>
          <a:xfrm>
            <a:off x="7561471" y="947549"/>
            <a:ext cx="4013200" cy="774700"/>
          </a:xfrm>
          <a:prstGeom prst="rect">
            <a:avLst/>
          </a:prstGeom>
        </p:spPr>
      </p:pic>
      <p:sp>
        <p:nvSpPr>
          <p:cNvPr id="7" name="文本框 6">
            <a:extLst>
              <a:ext uri="{FF2B5EF4-FFF2-40B4-BE49-F238E27FC236}">
                <a16:creationId xmlns:a16="http://schemas.microsoft.com/office/drawing/2014/main" id="{F0B984D7-D3C8-C4FD-F5F1-D92D276EED0A}"/>
              </a:ext>
            </a:extLst>
          </p:cNvPr>
          <p:cNvSpPr txBox="1"/>
          <p:nvPr/>
        </p:nvSpPr>
        <p:spPr>
          <a:xfrm>
            <a:off x="98287" y="1608378"/>
            <a:ext cx="11569148" cy="1106008"/>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类似地获得如下</a:t>
            </a:r>
            <a:r>
              <a:rPr lang="zh-CN" altLang="en-US" sz="1800" dirty="0">
                <a:effectLst/>
                <a:latin typeface="Microsoft YaHei" panose="020B0503020204020204" pitchFamily="34" charset="-122"/>
                <a:ea typeface="Microsoft YaHei" panose="020B0503020204020204" pitchFamily="34" charset="-122"/>
              </a:rPr>
              <a:t>三层 </a:t>
            </a:r>
            <a:r>
              <a:rPr lang="en" altLang="zh-CN" sz="1800" dirty="0">
                <a:effectLst/>
                <a:latin typeface="Microsoft YaHei" panose="020B0503020204020204" pitchFamily="34" charset="-122"/>
                <a:ea typeface="Microsoft YaHei" panose="020B0503020204020204" pitchFamily="34" charset="-122"/>
              </a:rPr>
              <a:t>ReLU </a:t>
            </a:r>
            <a:r>
              <a:rPr lang="zh-CN" altLang="en-US" sz="1800" dirty="0">
                <a:effectLst/>
                <a:latin typeface="Microsoft YaHei" panose="020B0503020204020204" pitchFamily="34" charset="-122"/>
                <a:ea typeface="Microsoft YaHei" panose="020B0503020204020204" pitchFamily="34" charset="-122"/>
              </a:rPr>
              <a:t>网络的相图，具体细节可以参考 </a:t>
            </a:r>
            <a:r>
              <a:rPr lang="en" altLang="zh-CN" sz="1800" dirty="0">
                <a:effectLst/>
                <a:latin typeface="Microsoft YaHei" panose="020B0503020204020204" pitchFamily="34" charset="-122"/>
                <a:ea typeface="Microsoft YaHei" panose="020B0503020204020204" pitchFamily="34" charset="-122"/>
              </a:rPr>
              <a:t>Zhou et al. (2022)</a:t>
            </a:r>
            <a:r>
              <a:rPr lang="zh-CN" altLang="en" sz="1800" dirty="0">
                <a:effectLst/>
                <a:latin typeface="Microsoft YaHei" panose="020B0503020204020204" pitchFamily="34" charset="-122"/>
                <a:ea typeface="Microsoft YaHei" panose="020B0503020204020204" pitchFamily="34" charset="-122"/>
              </a:rPr>
              <a:t>。 </a:t>
            </a:r>
            <a:endParaRPr lang="en-US" altLang="zh-CN" sz="1800" dirty="0">
              <a:effectLst/>
              <a:latin typeface="Microsoft YaHei" panose="020B0503020204020204" pitchFamily="34" charset="-122"/>
              <a:ea typeface="Microsoft YaHei" panose="020B0503020204020204" pitchFamily="34" charset="-122"/>
            </a:endParaRPr>
          </a:p>
          <a:p>
            <a:pPr marL="285750" indent="-285750">
              <a:lnSpc>
                <a:spcPct val="125000"/>
              </a:lnSpc>
              <a:buFont typeface="Arial" panose="020B0604020202020204" pitchFamily="34" charset="0"/>
              <a:buChar char="•"/>
            </a:pPr>
            <a:r>
              <a:rPr lang="zh-CN" altLang="en-US" sz="1800" dirty="0">
                <a:effectLst/>
                <a:latin typeface="Microsoft YaHei" panose="020B0503020204020204" pitchFamily="34" charset="-122"/>
                <a:ea typeface="Microsoft YaHei" panose="020B0503020204020204" pitchFamily="34" charset="-122"/>
              </a:rPr>
              <a:t>值得注意的是，和两层网络不一样的是，在同一时刻，</a:t>
            </a:r>
            <a:r>
              <a:rPr lang="zh-CN" altLang="en-US" sz="1800" b="1" dirty="0">
                <a:solidFill>
                  <a:srgbClr val="FF0000"/>
                </a:solidFill>
                <a:effectLst/>
                <a:latin typeface="Microsoft YaHei" panose="020B0503020204020204" pitchFamily="34" charset="-122"/>
                <a:ea typeface="Microsoft YaHei" panose="020B0503020204020204" pitchFamily="34" charset="-122"/>
              </a:rPr>
              <a:t>不同的层可以处在不同的状态</a:t>
            </a:r>
            <a:r>
              <a:rPr lang="zh-CN" altLang="en-US" sz="1800" dirty="0">
                <a:effectLst/>
                <a:latin typeface="Microsoft YaHei" panose="020B0503020204020204" pitchFamily="34" charset="-122"/>
                <a:ea typeface="Microsoft YaHei" panose="020B0503020204020204" pitchFamily="34" charset="-122"/>
              </a:rPr>
              <a:t>，这依赖于它们每层各自的初始化大小。 </a:t>
            </a:r>
            <a:endParaRPr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EAA773D1-1FAA-0893-8396-E906926CB08C}"/>
              </a:ext>
            </a:extLst>
          </p:cNvPr>
          <p:cNvSpPr txBox="1"/>
          <p:nvPr/>
        </p:nvSpPr>
        <p:spPr>
          <a:xfrm>
            <a:off x="0" y="6488630"/>
            <a:ext cx="12192000" cy="306109"/>
          </a:xfrm>
          <a:prstGeom prst="rect">
            <a:avLst/>
          </a:prstGeom>
          <a:noFill/>
        </p:spPr>
        <p:txBody>
          <a:bodyPr wrap="square" rtlCol="0">
            <a:spAutoFit/>
          </a:bodyPr>
          <a:lstStyle/>
          <a:p>
            <a:pPr>
              <a:lnSpc>
                <a:spcPct val="125000"/>
              </a:lnSpc>
            </a:pPr>
            <a:r>
              <a:rPr lang="en" altLang="zh-CN" sz="1200" dirty="0">
                <a:effectLst/>
                <a:latin typeface="LMRoman10-Regular-Identity-H"/>
              </a:rPr>
              <a:t>Zhou, H., Zhou, Q., Jin, Z., Luo, T., Zhang, Y. &amp; Xu, Z.-Q. J. (2022), ‘Empirical phase diagram for three-layer neural networks with infinite width’, </a:t>
            </a:r>
            <a:r>
              <a:rPr lang="en" altLang="zh-CN" sz="1200" dirty="0">
                <a:effectLst/>
                <a:latin typeface="LMRoman10-Italic-Identity-H"/>
              </a:rPr>
              <a:t>Advances in Neural Information Processing Systems </a:t>
            </a:r>
            <a:r>
              <a:rPr lang="en" altLang="zh-CN" sz="1200" dirty="0">
                <a:effectLst/>
                <a:latin typeface="LMRoman10-Regular-Identity-H"/>
              </a:rPr>
              <a:t>. </a:t>
            </a:r>
            <a:endParaRPr lang="en" altLang="zh-CN" sz="1200" dirty="0"/>
          </a:p>
        </p:txBody>
      </p:sp>
    </p:spTree>
    <p:extLst>
      <p:ext uri="{BB962C8B-B14F-4D97-AF65-F5344CB8AC3E}">
        <p14:creationId xmlns:p14="http://schemas.microsoft.com/office/powerpoint/2010/main" val="1438003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1DD24A-6B1A-FC3E-5AA8-404553CBE40D}"/>
              </a:ext>
            </a:extLst>
          </p:cNvPr>
          <p:cNvSpPr txBox="1">
            <a:spLocks/>
          </p:cNvSpPr>
          <p:nvPr/>
        </p:nvSpPr>
        <p:spPr>
          <a:xfrm>
            <a:off x="452658" y="240971"/>
            <a:ext cx="10858752" cy="634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t>习题</a:t>
            </a:r>
            <a:endParaRPr lang="en-US" sz="3600" b="1" dirty="0"/>
          </a:p>
        </p:txBody>
      </p:sp>
      <p:pic>
        <p:nvPicPr>
          <p:cNvPr id="5" name="图片 4">
            <a:extLst>
              <a:ext uri="{FF2B5EF4-FFF2-40B4-BE49-F238E27FC236}">
                <a16:creationId xmlns:a16="http://schemas.microsoft.com/office/drawing/2014/main" id="{9B85A510-264F-5777-1182-778387992D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658" y="1042963"/>
            <a:ext cx="9141916" cy="3025441"/>
          </a:xfrm>
          <a:prstGeom prst="rect">
            <a:avLst/>
          </a:prstGeom>
        </p:spPr>
      </p:pic>
      <p:pic>
        <p:nvPicPr>
          <p:cNvPr id="7" name="图片 6">
            <a:extLst>
              <a:ext uri="{FF2B5EF4-FFF2-40B4-BE49-F238E27FC236}">
                <a16:creationId xmlns:a16="http://schemas.microsoft.com/office/drawing/2014/main" id="{7486675E-6716-D226-E303-DD700CEAF0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658" y="4236343"/>
            <a:ext cx="9252312" cy="1952422"/>
          </a:xfrm>
          <a:prstGeom prst="rect">
            <a:avLst/>
          </a:prstGeom>
        </p:spPr>
      </p:pic>
    </p:spTree>
    <p:extLst>
      <p:ext uri="{BB962C8B-B14F-4D97-AF65-F5344CB8AC3E}">
        <p14:creationId xmlns:p14="http://schemas.microsoft.com/office/powerpoint/2010/main" val="3009599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1DD24A-6B1A-FC3E-5AA8-404553CBE40D}"/>
              </a:ext>
            </a:extLst>
          </p:cNvPr>
          <p:cNvSpPr txBox="1">
            <a:spLocks/>
          </p:cNvSpPr>
          <p:nvPr/>
        </p:nvSpPr>
        <p:spPr>
          <a:xfrm>
            <a:off x="452658" y="240971"/>
            <a:ext cx="10858752" cy="634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t>习题</a:t>
            </a:r>
            <a:endParaRPr lang="en-US" sz="3600" b="1" dirty="0"/>
          </a:p>
        </p:txBody>
      </p:sp>
      <p:pic>
        <p:nvPicPr>
          <p:cNvPr id="2" name="图片 1">
            <a:extLst>
              <a:ext uri="{FF2B5EF4-FFF2-40B4-BE49-F238E27FC236}">
                <a16:creationId xmlns:a16="http://schemas.microsoft.com/office/drawing/2014/main" id="{7C17ADF9-CE14-4780-796C-8995845362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658" y="1045570"/>
            <a:ext cx="9544856" cy="4766859"/>
          </a:xfrm>
          <a:prstGeom prst="rect">
            <a:avLst/>
          </a:prstGeom>
        </p:spPr>
      </p:pic>
    </p:spTree>
    <p:extLst>
      <p:ext uri="{BB962C8B-B14F-4D97-AF65-F5344CB8AC3E}">
        <p14:creationId xmlns:p14="http://schemas.microsoft.com/office/powerpoint/2010/main" val="235944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F92AE6-F99F-3354-D20F-E91745ECFDA5}"/>
              </a:ext>
            </a:extLst>
          </p:cNvPr>
          <p:cNvSpPr txBox="1"/>
          <p:nvPr/>
        </p:nvSpPr>
        <p:spPr>
          <a:xfrm>
            <a:off x="265042" y="977929"/>
            <a:ext cx="10721009" cy="411651"/>
          </a:xfrm>
          <a:prstGeom prst="rect">
            <a:avLst/>
          </a:prstGeom>
          <a:noFill/>
        </p:spPr>
        <p:txBody>
          <a:bodyPr wrap="square" rtlCol="0">
            <a:spAutoFit/>
          </a:bodyPr>
          <a:lstStyle/>
          <a:p>
            <a:pPr marL="285750" indent="-285750">
              <a:lnSpc>
                <a:spcPct val="125000"/>
              </a:lnSpc>
              <a:buFont typeface="Wingdings" pitchFamily="2" charset="2"/>
              <a:buChar char="Ø"/>
            </a:pPr>
            <a:r>
              <a:rPr kumimoji="1" lang="zh-CN" altLang="en-US" dirty="0">
                <a:ea typeface="Microsoft YaHei" panose="020B0503020204020204" pitchFamily="34" charset="-122"/>
              </a:rPr>
              <a:t>为了更精细地描绘和理解这些差异，我们需要深入挖掘模型的细节层面 </a:t>
            </a:r>
            <a:endParaRPr kumimoji="1" lang="en-US" altLang="zh-CN" dirty="0">
              <a:ea typeface="Microsoft YaHei" panose="020B0503020204020204" pitchFamily="34" charset="-122"/>
            </a:endParaRPr>
          </a:p>
        </p:txBody>
      </p:sp>
      <p:sp>
        <p:nvSpPr>
          <p:cNvPr id="3" name="Title 1">
            <a:extLst>
              <a:ext uri="{FF2B5EF4-FFF2-40B4-BE49-F238E27FC236}">
                <a16:creationId xmlns:a16="http://schemas.microsoft.com/office/drawing/2014/main" id="{B534E834-91A0-13F1-122F-137D1F3466DC}"/>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研究动机</a:t>
            </a:r>
          </a:p>
        </p:txBody>
      </p:sp>
      <p:pic>
        <p:nvPicPr>
          <p:cNvPr id="4" name="图片 3">
            <a:extLst>
              <a:ext uri="{FF2B5EF4-FFF2-40B4-BE49-F238E27FC236}">
                <a16:creationId xmlns:a16="http://schemas.microsoft.com/office/drawing/2014/main" id="{06764555-1D1A-79BF-2F7C-2EDFF6D1415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652" y="2650585"/>
            <a:ext cx="9500888" cy="3529487"/>
          </a:xfrm>
          <a:prstGeom prst="rect">
            <a:avLst/>
          </a:prstGeom>
        </p:spPr>
      </p:pic>
      <p:sp>
        <p:nvSpPr>
          <p:cNvPr id="5" name="文本框 4">
            <a:extLst>
              <a:ext uri="{FF2B5EF4-FFF2-40B4-BE49-F238E27FC236}">
                <a16:creationId xmlns:a16="http://schemas.microsoft.com/office/drawing/2014/main" id="{8AE7B964-3F0F-0792-7932-18822BC2BC26}"/>
              </a:ext>
            </a:extLst>
          </p:cNvPr>
          <p:cNvSpPr txBox="1"/>
          <p:nvPr/>
        </p:nvSpPr>
        <p:spPr>
          <a:xfrm>
            <a:off x="278295" y="1474355"/>
            <a:ext cx="7505901" cy="411651"/>
          </a:xfrm>
          <a:prstGeom prst="rect">
            <a:avLst/>
          </a:prstGeom>
          <a:noFill/>
        </p:spPr>
        <p:txBody>
          <a:bodyPr wrap="none" rtlCol="0">
            <a:spAutoFit/>
          </a:bodyPr>
          <a:lstStyle/>
          <a:p>
            <a:pPr marL="285750" indent="-285750" algn="l">
              <a:lnSpc>
                <a:spcPct val="125000"/>
              </a:lnSpc>
              <a:buFont typeface="Wingdings" pitchFamily="2" charset="2"/>
              <a:buChar char="Ø"/>
            </a:pPr>
            <a:r>
              <a:rPr kumimoji="1" lang="zh-CN" altLang="en-US" dirty="0">
                <a:ea typeface="Microsoft YaHei" panose="020B0503020204020204" pitchFamily="34" charset="-122"/>
              </a:rPr>
              <a:t>从一个简单的实验开始：用一个两层 </a:t>
            </a:r>
            <a:r>
              <a:rPr kumimoji="1" lang="en-US" altLang="zh-CN" dirty="0">
                <a:ea typeface="Microsoft YaHei" panose="020B0503020204020204" pitchFamily="34" charset="-122"/>
              </a:rPr>
              <a:t>ReLU</a:t>
            </a:r>
            <a:r>
              <a:rPr kumimoji="1" lang="zh-CN" altLang="en-US" dirty="0">
                <a:ea typeface="Microsoft YaHei" panose="020B0503020204020204" pitchFamily="34" charset="-122"/>
              </a:rPr>
              <a:t> 神经网络拟合四个数据点</a:t>
            </a:r>
          </a:p>
        </p:txBody>
      </p:sp>
      <p:pic>
        <p:nvPicPr>
          <p:cNvPr id="7" name="图片 6">
            <a:extLst>
              <a:ext uri="{FF2B5EF4-FFF2-40B4-BE49-F238E27FC236}">
                <a16:creationId xmlns:a16="http://schemas.microsoft.com/office/drawing/2014/main" id="{A4FB31E5-B006-111A-D5DE-694703496A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285" y="1063277"/>
            <a:ext cx="2786546" cy="899244"/>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06D5670-8B7C-D163-0D72-8F126EA47820}"/>
                  </a:ext>
                </a:extLst>
              </p:cNvPr>
              <p:cNvSpPr txBox="1"/>
              <p:nvPr/>
            </p:nvSpPr>
            <p:spPr>
              <a:xfrm>
                <a:off x="9166302" y="2196798"/>
                <a:ext cx="30256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000" u="none" strike="noStrike" kern="1200" cap="none" spc="0" normalizeH="0" baseline="0" noProof="0">
                        <a:ln>
                          <a:noFill/>
                        </a:ln>
                        <a:solidFill>
                          <a:srgbClr val="B61616"/>
                        </a:solidFill>
                        <a:effectLst/>
                        <a:uLnTx/>
                        <a:uFillTx/>
                        <a:latin typeface="Cambria Math" panose="02040503050406030204" pitchFamily="18" charset="0"/>
                        <a:cs typeface="+mn-cs"/>
                      </a:rPr>
                      <m:t>𝜎</m:t>
                    </m:r>
                    <m:d>
                      <m:dPr>
                        <m:ctrlPr>
                          <a:rPr kumimoji="0" lang="en-US" altLang="zh-CN" sz="2000" i="1" u="none" strike="noStrike" kern="1200" cap="none" spc="0" normalizeH="0" baseline="0" noProof="0">
                            <a:ln>
                              <a:noFill/>
                            </a:ln>
                            <a:solidFill>
                              <a:srgbClr val="B61616"/>
                            </a:solidFill>
                            <a:effectLst/>
                            <a:uLnTx/>
                            <a:uFillTx/>
                            <a:latin typeface="Cambria Math" panose="02040503050406030204" pitchFamily="18" charset="0"/>
                            <a:cs typeface="+mn-cs"/>
                          </a:rPr>
                        </m:ctrlPr>
                      </m:dPr>
                      <m:e>
                        <m:r>
                          <a:rPr kumimoji="0" lang="en-US" altLang="zh-CN" sz="2000" u="none" strike="noStrike" kern="1200" cap="none" spc="0" normalizeH="0" baseline="0" noProof="0">
                            <a:ln>
                              <a:noFill/>
                            </a:ln>
                            <a:solidFill>
                              <a:srgbClr val="B61616"/>
                            </a:solidFill>
                            <a:effectLst/>
                            <a:uLnTx/>
                            <a:uFillTx/>
                            <a:latin typeface="Cambria Math" panose="02040503050406030204" pitchFamily="18" charset="0"/>
                            <a:cs typeface="+mn-cs"/>
                          </a:rPr>
                          <m:t>𝑥</m:t>
                        </m:r>
                      </m:e>
                    </m:d>
                    <m:r>
                      <a:rPr kumimoji="0" lang="en-US" altLang="zh-CN" sz="2000" u="none" strike="noStrike" kern="1200" cap="none" spc="0" normalizeH="0" baseline="0" noProof="0" smtClean="0">
                        <a:ln>
                          <a:noFill/>
                        </a:ln>
                        <a:solidFill>
                          <a:srgbClr val="B61616"/>
                        </a:solidFill>
                        <a:effectLst/>
                        <a:uLnTx/>
                        <a:uFillTx/>
                        <a:latin typeface="Cambria Math" panose="02040503050406030204" pitchFamily="18" charset="0"/>
                        <a:cs typeface="+mn-cs"/>
                      </a:rPr>
                      <m:t>=</m:t>
                    </m:r>
                  </m:oMath>
                </a14:m>
                <a:r>
                  <a:rPr kumimoji="0" lang="en-US" altLang="zh-CN" sz="2000" b="0" i="0" u="none" strike="noStrike" kern="1200" cap="none" spc="0" normalizeH="0" baseline="0" noProof="0" dirty="0">
                    <a:ln>
                      <a:noFill/>
                    </a:ln>
                    <a:solidFill>
                      <a:srgbClr val="B61616"/>
                    </a:solidFill>
                    <a:effectLst/>
                    <a:uLnTx/>
                    <a:uFillTx/>
                    <a:latin typeface="Book Antiqua"/>
                    <a:ea typeface="黑体"/>
                    <a:cs typeface="+mn-cs"/>
                  </a:rPr>
                  <a:t>ReLU(x)=max(0,x)</a:t>
                </a:r>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10" name="文本框 9">
                <a:extLst>
                  <a:ext uri="{FF2B5EF4-FFF2-40B4-BE49-F238E27FC236}">
                    <a16:creationId xmlns:a16="http://schemas.microsoft.com/office/drawing/2014/main" id="{D06D5670-8B7C-D163-0D72-8F126EA47820}"/>
                  </a:ext>
                </a:extLst>
              </p:cNvPr>
              <p:cNvSpPr txBox="1">
                <a:spLocks noRot="1" noChangeAspect="1" noMove="1" noResize="1" noEditPoints="1" noAdjustHandles="1" noChangeArrowheads="1" noChangeShapeType="1" noTextEdit="1"/>
              </p:cNvSpPr>
              <p:nvPr/>
            </p:nvSpPr>
            <p:spPr>
              <a:xfrm>
                <a:off x="9166302" y="2196798"/>
                <a:ext cx="3025698" cy="400110"/>
              </a:xfrm>
              <a:prstGeom prst="rect">
                <a:avLst/>
              </a:prstGeom>
              <a:blipFill>
                <a:blip r:embed="rId5"/>
                <a:stretch>
                  <a:fillRect t="-6061" r="-1667" b="-24242"/>
                </a:stretch>
              </a:blipFill>
            </p:spPr>
            <p:txBody>
              <a:bodyPr/>
              <a:lstStyle/>
              <a:p>
                <a:r>
                  <a:rPr lang="zh-CN" altLang="en-US">
                    <a:noFill/>
                  </a:rPr>
                  <a:t> </a:t>
                </a:r>
              </a:p>
            </p:txBody>
          </p:sp>
        </mc:Fallback>
      </mc:AlternateContent>
      <p:cxnSp>
        <p:nvCxnSpPr>
          <p:cNvPr id="11" name="直接连接符 12">
            <a:extLst>
              <a:ext uri="{FF2B5EF4-FFF2-40B4-BE49-F238E27FC236}">
                <a16:creationId xmlns:a16="http://schemas.microsoft.com/office/drawing/2014/main" id="{F293BF28-4A10-A8DB-0EC6-F8B397BFFDA4}"/>
              </a:ext>
            </a:extLst>
          </p:cNvPr>
          <p:cNvCxnSpPr>
            <a:cxnSpLocks/>
          </p:cNvCxnSpPr>
          <p:nvPr/>
        </p:nvCxnSpPr>
        <p:spPr>
          <a:xfrm flipH="1">
            <a:off x="11011847" y="2650586"/>
            <a:ext cx="798911" cy="14308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3">
            <a:extLst>
              <a:ext uri="{FF2B5EF4-FFF2-40B4-BE49-F238E27FC236}">
                <a16:creationId xmlns:a16="http://schemas.microsoft.com/office/drawing/2014/main" id="{D3FEE762-AD55-568E-073F-A84F1FAEE19F}"/>
              </a:ext>
            </a:extLst>
          </p:cNvPr>
          <p:cNvCxnSpPr>
            <a:cxnSpLocks/>
          </p:cNvCxnSpPr>
          <p:nvPr/>
        </p:nvCxnSpPr>
        <p:spPr>
          <a:xfrm>
            <a:off x="9975419" y="4081453"/>
            <a:ext cx="105809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083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34E834-91A0-13F1-122F-137D1F3466DC}"/>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研究动机</a:t>
            </a:r>
          </a:p>
        </p:txBody>
      </p:sp>
      <p:pic>
        <p:nvPicPr>
          <p:cNvPr id="4" name="图片 3">
            <a:extLst>
              <a:ext uri="{FF2B5EF4-FFF2-40B4-BE49-F238E27FC236}">
                <a16:creationId xmlns:a16="http://schemas.microsoft.com/office/drawing/2014/main" id="{06764555-1D1A-79BF-2F7C-2EDFF6D1415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748" y="1058350"/>
            <a:ext cx="9004554" cy="3345104"/>
          </a:xfrm>
          <a:prstGeom prst="rect">
            <a:avLst/>
          </a:prstGeom>
        </p:spPr>
      </p:pic>
      <p:sp>
        <p:nvSpPr>
          <p:cNvPr id="6" name="文本框 5">
            <a:extLst>
              <a:ext uri="{FF2B5EF4-FFF2-40B4-BE49-F238E27FC236}">
                <a16:creationId xmlns:a16="http://schemas.microsoft.com/office/drawing/2014/main" id="{40FCF8C1-4EA4-8313-FB37-06EC4DFD55B4}"/>
              </a:ext>
            </a:extLst>
          </p:cNvPr>
          <p:cNvSpPr txBox="1"/>
          <p:nvPr/>
        </p:nvSpPr>
        <p:spPr>
          <a:xfrm>
            <a:off x="397564" y="4514295"/>
            <a:ext cx="5910470" cy="1450397"/>
          </a:xfrm>
          <a:prstGeom prst="rect">
            <a:avLst/>
          </a:prstGeom>
          <a:noFill/>
        </p:spPr>
        <p:txBody>
          <a:bodyPr wrap="square" rtlCol="0">
            <a:spAutoFit/>
          </a:bodyPr>
          <a:lstStyle/>
          <a:p>
            <a:pPr>
              <a:lnSpc>
                <a:spcPct val="125000"/>
              </a:lnSpc>
            </a:pPr>
            <a:r>
              <a:rPr kumimoji="1" lang="zh-CN" altLang="en-US" dirty="0">
                <a:ea typeface="Microsoft YaHei" panose="020B0503020204020204" pitchFamily="34" charset="-122"/>
              </a:rPr>
              <a:t>现象</a:t>
            </a:r>
            <a:endParaRPr kumimoji="1" lang="en-US" altLang="zh-CN" dirty="0">
              <a:ea typeface="Microsoft YaHei" panose="020B0503020204020204" pitchFamily="34" charset="-122"/>
            </a:endParaRPr>
          </a:p>
          <a:p>
            <a:pPr marL="285750" indent="-285750">
              <a:lnSpc>
                <a:spcPct val="125000"/>
              </a:lnSpc>
              <a:buFont typeface="Arial" panose="020B0604020202020204" pitchFamily="34" charset="0"/>
              <a:buChar char="•"/>
            </a:pPr>
            <a:r>
              <a:rPr kumimoji="1" lang="zh-CN" altLang="en-US" dirty="0">
                <a:ea typeface="Microsoft YaHei" panose="020B0503020204020204" pitchFamily="34" charset="-122"/>
              </a:rPr>
              <a:t>参数初始化较大时：</a:t>
            </a:r>
            <a:r>
              <a:rPr kumimoji="1" lang="zh-CN" altLang="en-US" b="1" dirty="0">
                <a:solidFill>
                  <a:srgbClr val="FF0000"/>
                </a:solidFill>
                <a:ea typeface="Microsoft YaHei" panose="020B0503020204020204" pitchFamily="34" charset="-122"/>
              </a:rPr>
              <a:t>锯齿状波动 </a:t>
            </a:r>
          </a:p>
          <a:p>
            <a:pPr marL="285750" indent="-285750">
              <a:lnSpc>
                <a:spcPct val="125000"/>
              </a:lnSpc>
              <a:buFont typeface="Arial" panose="020B0604020202020204" pitchFamily="34" charset="0"/>
              <a:buChar char="•"/>
            </a:pPr>
            <a:r>
              <a:rPr kumimoji="1" lang="zh-CN" altLang="en-US" dirty="0">
                <a:ea typeface="Microsoft YaHei" panose="020B0503020204020204" pitchFamily="34" charset="-122"/>
              </a:rPr>
              <a:t>参数初始化减小：变得平滑，类似于</a:t>
            </a:r>
            <a:r>
              <a:rPr kumimoji="1" lang="zh-CN" altLang="en-US" b="1" dirty="0">
                <a:solidFill>
                  <a:srgbClr val="FF0000"/>
                </a:solidFill>
                <a:ea typeface="Microsoft YaHei" panose="020B0503020204020204" pitchFamily="34" charset="-122"/>
              </a:rPr>
              <a:t>三次样条函数 </a:t>
            </a:r>
          </a:p>
          <a:p>
            <a:pPr marL="285750" indent="-285750">
              <a:lnSpc>
                <a:spcPct val="125000"/>
              </a:lnSpc>
              <a:buFont typeface="Arial" panose="020B0604020202020204" pitchFamily="34" charset="0"/>
              <a:buChar char="•"/>
            </a:pPr>
            <a:r>
              <a:rPr kumimoji="1" lang="zh-CN" altLang="en-US" dirty="0">
                <a:ea typeface="Microsoft YaHei" panose="020B0503020204020204" pitchFamily="34" charset="-122"/>
              </a:rPr>
              <a:t>参数初始化进一步减小：几乎是</a:t>
            </a:r>
            <a:r>
              <a:rPr kumimoji="1" lang="zh-CN" altLang="en-US" b="1" dirty="0">
                <a:solidFill>
                  <a:srgbClr val="FF0000"/>
                </a:solidFill>
                <a:ea typeface="Microsoft YaHei" panose="020B0503020204020204" pitchFamily="34" charset="-122"/>
              </a:rPr>
              <a:t>线性插值</a:t>
            </a:r>
            <a:r>
              <a:rPr kumimoji="1" lang="zh-CN" altLang="en-US" dirty="0">
                <a:ea typeface="Microsoft YaHei" panose="020B0503020204020204" pitchFamily="34" charset="-122"/>
              </a:rPr>
              <a:t>的函数</a:t>
            </a:r>
          </a:p>
        </p:txBody>
      </p:sp>
      <p:pic>
        <p:nvPicPr>
          <p:cNvPr id="7" name="图片 6">
            <a:extLst>
              <a:ext uri="{FF2B5EF4-FFF2-40B4-BE49-F238E27FC236}">
                <a16:creationId xmlns:a16="http://schemas.microsoft.com/office/drawing/2014/main" id="{A4FB31E5-B006-111A-D5DE-694703496A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5454" y="1063454"/>
            <a:ext cx="2786546" cy="899244"/>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28A3027-EF0B-E704-659D-814DB7DA7344}"/>
                  </a:ext>
                </a:extLst>
              </p:cNvPr>
              <p:cNvSpPr txBox="1"/>
              <p:nvPr/>
            </p:nvSpPr>
            <p:spPr>
              <a:xfrm>
                <a:off x="238538" y="6084264"/>
                <a:ext cx="11525107" cy="738664"/>
              </a:xfrm>
              <a:prstGeom prst="rect">
                <a:avLst/>
              </a:prstGeom>
              <a:noFill/>
            </p:spPr>
            <p:txBody>
              <a:bodyPr wrap="square">
                <a:spAutoFit/>
              </a:bodyPr>
              <a:lstStyle/>
              <a:p>
                <a:pPr marL="285750" indent="-285750">
                  <a:buFont typeface="Wingdings" pitchFamily="2" charset="2"/>
                  <a:buChar char="Ø"/>
                </a:pPr>
                <a:r>
                  <a:rPr kumimoji="1" lang="zh-CN" altLang="en-US" dirty="0">
                    <a:ea typeface="Microsoft YaHei" panose="020B0503020204020204" pitchFamily="34" charset="-122"/>
                  </a:rPr>
                  <a:t>参数初始化大小对学习结果有着</a:t>
                </a:r>
                <a:r>
                  <a:rPr kumimoji="1" lang="zh-CN" altLang="en-US" b="1" dirty="0">
                    <a:solidFill>
                      <a:srgbClr val="FF0000"/>
                    </a:solidFill>
                    <a:ea typeface="Microsoft YaHei" panose="020B0503020204020204" pitchFamily="34" charset="-122"/>
                  </a:rPr>
                  <a:t>微妙而关键</a:t>
                </a:r>
                <a:r>
                  <a:rPr kumimoji="1" lang="zh-CN" altLang="en-US" dirty="0">
                    <a:ea typeface="Microsoft YaHei" panose="020B0503020204020204" pitchFamily="34" charset="-122"/>
                  </a:rPr>
                  <a:t>的作用</a:t>
                </a:r>
                <a14:m>
                  <m:oMath xmlns:m="http://schemas.openxmlformats.org/officeDocument/2006/math">
                    <m:r>
                      <a:rPr kumimoji="1" lang="en-US" altLang="zh-CN" sz="2400" b="0" i="1" smtClean="0">
                        <a:latin typeface="Cambria Math" panose="02040503050406030204" pitchFamily="18" charset="0"/>
                        <a:ea typeface="Microsoft YaHei" panose="020B0503020204020204" pitchFamily="34" charset="-122"/>
                      </a:rPr>
                      <m:t> </m:t>
                    </m:r>
                    <m:r>
                      <a:rPr kumimoji="1" lang="en" altLang="zh-CN" sz="2400" b="0" i="1">
                        <a:latin typeface="Cambria Math" panose="02040503050406030204" pitchFamily="18" charset="0"/>
                        <a:ea typeface="Microsoft YaHei" panose="020B0503020204020204" pitchFamily="34" charset="-122"/>
                      </a:rPr>
                      <m:t>→</m:t>
                    </m:r>
                  </m:oMath>
                </a14:m>
                <a:r>
                  <a:rPr kumimoji="1" lang="en-US" altLang="zh-CN" sz="2400" dirty="0">
                    <a:ea typeface="Microsoft YaHei" panose="020B0503020204020204" pitchFamily="34" charset="-122"/>
                  </a:rPr>
                  <a:t> </a:t>
                </a:r>
                <a:r>
                  <a:rPr kumimoji="1" lang="zh-CN" altLang="en-US" dirty="0">
                    <a:ea typeface="Microsoft YaHei" panose="020B0503020204020204" pitchFamily="34" charset="-122"/>
                  </a:rPr>
                  <a:t>研究</a:t>
                </a:r>
                <a:r>
                  <a:rPr kumimoji="1" lang="zh-CN" altLang="en-US" b="1" dirty="0">
                    <a:solidFill>
                      <a:srgbClr val="FF0000"/>
                    </a:solidFill>
                    <a:ea typeface="Microsoft YaHei" panose="020B0503020204020204" pitchFamily="34" charset="-122"/>
                  </a:rPr>
                  <a:t>初始化</a:t>
                </a:r>
                <a:r>
                  <a:rPr kumimoji="1" lang="zh-CN" altLang="en-US" dirty="0">
                    <a:ea typeface="Microsoft YaHei" panose="020B0503020204020204" pitchFamily="34" charset="-122"/>
                  </a:rPr>
                  <a:t>如何影响网络在训练过程中的行为和最终的学习结果</a:t>
                </a:r>
              </a:p>
            </p:txBody>
          </p:sp>
        </mc:Choice>
        <mc:Fallback xmlns="">
          <p:sp>
            <p:nvSpPr>
              <p:cNvPr id="9" name="文本框 8">
                <a:extLst>
                  <a:ext uri="{FF2B5EF4-FFF2-40B4-BE49-F238E27FC236}">
                    <a16:creationId xmlns:a16="http://schemas.microsoft.com/office/drawing/2014/main" id="{D28A3027-EF0B-E704-659D-814DB7DA7344}"/>
                  </a:ext>
                </a:extLst>
              </p:cNvPr>
              <p:cNvSpPr txBox="1">
                <a:spLocks noRot="1" noChangeAspect="1" noMove="1" noResize="1" noEditPoints="1" noAdjustHandles="1" noChangeArrowheads="1" noChangeShapeType="1" noTextEdit="1"/>
              </p:cNvSpPr>
              <p:nvPr/>
            </p:nvSpPr>
            <p:spPr>
              <a:xfrm>
                <a:off x="238538" y="6084264"/>
                <a:ext cx="11525107" cy="738664"/>
              </a:xfrm>
              <a:prstGeom prst="rect">
                <a:avLst/>
              </a:prstGeom>
              <a:blipFill>
                <a:blip r:embed="rId4"/>
                <a:stretch>
                  <a:fillRect l="-330" b="-10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06D5670-8B7C-D163-0D72-8F126EA47820}"/>
                  </a:ext>
                </a:extLst>
              </p:cNvPr>
              <p:cNvSpPr txBox="1"/>
              <p:nvPr/>
            </p:nvSpPr>
            <p:spPr>
              <a:xfrm>
                <a:off x="9166302" y="2196798"/>
                <a:ext cx="30256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000" u="none" strike="noStrike" kern="1200" cap="none" spc="0" normalizeH="0" baseline="0" noProof="0">
                        <a:ln>
                          <a:noFill/>
                        </a:ln>
                        <a:solidFill>
                          <a:srgbClr val="B61616"/>
                        </a:solidFill>
                        <a:effectLst/>
                        <a:uLnTx/>
                        <a:uFillTx/>
                        <a:latin typeface="Cambria Math" panose="02040503050406030204" pitchFamily="18" charset="0"/>
                        <a:cs typeface="+mn-cs"/>
                      </a:rPr>
                      <m:t>𝜎</m:t>
                    </m:r>
                    <m:d>
                      <m:dPr>
                        <m:ctrlPr>
                          <a:rPr kumimoji="0" lang="en-US" altLang="zh-CN" sz="2000" i="1" u="none" strike="noStrike" kern="1200" cap="none" spc="0" normalizeH="0" baseline="0" noProof="0">
                            <a:ln>
                              <a:noFill/>
                            </a:ln>
                            <a:solidFill>
                              <a:srgbClr val="B61616"/>
                            </a:solidFill>
                            <a:effectLst/>
                            <a:uLnTx/>
                            <a:uFillTx/>
                            <a:latin typeface="Cambria Math" panose="02040503050406030204" pitchFamily="18" charset="0"/>
                            <a:cs typeface="+mn-cs"/>
                          </a:rPr>
                        </m:ctrlPr>
                      </m:dPr>
                      <m:e>
                        <m:r>
                          <a:rPr kumimoji="0" lang="en-US" altLang="zh-CN" sz="2000" u="none" strike="noStrike" kern="1200" cap="none" spc="0" normalizeH="0" baseline="0" noProof="0">
                            <a:ln>
                              <a:noFill/>
                            </a:ln>
                            <a:solidFill>
                              <a:srgbClr val="B61616"/>
                            </a:solidFill>
                            <a:effectLst/>
                            <a:uLnTx/>
                            <a:uFillTx/>
                            <a:latin typeface="Cambria Math" panose="02040503050406030204" pitchFamily="18" charset="0"/>
                            <a:cs typeface="+mn-cs"/>
                          </a:rPr>
                          <m:t>𝑥</m:t>
                        </m:r>
                      </m:e>
                    </m:d>
                    <m:r>
                      <a:rPr kumimoji="0" lang="en-US" altLang="zh-CN" sz="2000" u="none" strike="noStrike" kern="1200" cap="none" spc="0" normalizeH="0" baseline="0" noProof="0" smtClean="0">
                        <a:ln>
                          <a:noFill/>
                        </a:ln>
                        <a:solidFill>
                          <a:srgbClr val="B61616"/>
                        </a:solidFill>
                        <a:effectLst/>
                        <a:uLnTx/>
                        <a:uFillTx/>
                        <a:latin typeface="Cambria Math" panose="02040503050406030204" pitchFamily="18" charset="0"/>
                        <a:cs typeface="+mn-cs"/>
                      </a:rPr>
                      <m:t>=</m:t>
                    </m:r>
                  </m:oMath>
                </a14:m>
                <a:r>
                  <a:rPr kumimoji="0" lang="en-US" altLang="zh-CN" sz="2000" b="0" i="0" u="none" strike="noStrike" kern="1200" cap="none" spc="0" normalizeH="0" baseline="0" noProof="0" dirty="0">
                    <a:ln>
                      <a:noFill/>
                    </a:ln>
                    <a:solidFill>
                      <a:srgbClr val="B61616"/>
                    </a:solidFill>
                    <a:effectLst/>
                    <a:uLnTx/>
                    <a:uFillTx/>
                    <a:latin typeface="Book Antiqua"/>
                    <a:ea typeface="黑体"/>
                    <a:cs typeface="+mn-cs"/>
                  </a:rPr>
                  <a:t>ReLU(x)=max(0,x)</a:t>
                </a:r>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10" name="文本框 9">
                <a:extLst>
                  <a:ext uri="{FF2B5EF4-FFF2-40B4-BE49-F238E27FC236}">
                    <a16:creationId xmlns:a16="http://schemas.microsoft.com/office/drawing/2014/main" id="{D06D5670-8B7C-D163-0D72-8F126EA47820}"/>
                  </a:ext>
                </a:extLst>
              </p:cNvPr>
              <p:cNvSpPr txBox="1">
                <a:spLocks noRot="1" noChangeAspect="1" noMove="1" noResize="1" noEditPoints="1" noAdjustHandles="1" noChangeArrowheads="1" noChangeShapeType="1" noTextEdit="1"/>
              </p:cNvSpPr>
              <p:nvPr/>
            </p:nvSpPr>
            <p:spPr>
              <a:xfrm>
                <a:off x="9166302" y="2196798"/>
                <a:ext cx="3025698" cy="400110"/>
              </a:xfrm>
              <a:prstGeom prst="rect">
                <a:avLst/>
              </a:prstGeom>
              <a:blipFill>
                <a:blip r:embed="rId5"/>
                <a:stretch>
                  <a:fillRect t="-6061" r="-1667" b="-24242"/>
                </a:stretch>
              </a:blipFill>
            </p:spPr>
            <p:txBody>
              <a:bodyPr/>
              <a:lstStyle/>
              <a:p>
                <a:r>
                  <a:rPr lang="zh-CN" altLang="en-US">
                    <a:noFill/>
                  </a:rPr>
                  <a:t> </a:t>
                </a:r>
              </a:p>
            </p:txBody>
          </p:sp>
        </mc:Fallback>
      </mc:AlternateContent>
      <p:cxnSp>
        <p:nvCxnSpPr>
          <p:cNvPr id="11" name="直接连接符 12">
            <a:extLst>
              <a:ext uri="{FF2B5EF4-FFF2-40B4-BE49-F238E27FC236}">
                <a16:creationId xmlns:a16="http://schemas.microsoft.com/office/drawing/2014/main" id="{F293BF28-4A10-A8DB-0EC6-F8B397BFFDA4}"/>
              </a:ext>
            </a:extLst>
          </p:cNvPr>
          <p:cNvCxnSpPr>
            <a:cxnSpLocks/>
          </p:cNvCxnSpPr>
          <p:nvPr/>
        </p:nvCxnSpPr>
        <p:spPr>
          <a:xfrm flipH="1">
            <a:off x="11011847" y="2650586"/>
            <a:ext cx="798911" cy="14308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3">
            <a:extLst>
              <a:ext uri="{FF2B5EF4-FFF2-40B4-BE49-F238E27FC236}">
                <a16:creationId xmlns:a16="http://schemas.microsoft.com/office/drawing/2014/main" id="{D3FEE762-AD55-568E-073F-A84F1FAEE19F}"/>
              </a:ext>
            </a:extLst>
          </p:cNvPr>
          <p:cNvCxnSpPr>
            <a:cxnSpLocks/>
          </p:cNvCxnSpPr>
          <p:nvPr/>
        </p:nvCxnSpPr>
        <p:spPr>
          <a:xfrm>
            <a:off x="9975419" y="4081453"/>
            <a:ext cx="105809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935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F69BB0-BF5B-1770-862E-A8AF450D7A33}"/>
              </a:ext>
            </a:extLst>
          </p:cNvPr>
          <p:cNvSpPr txBox="1">
            <a:spLocks/>
          </p:cNvSpPr>
          <p:nvPr/>
        </p:nvSpPr>
        <p:spPr>
          <a:xfrm>
            <a:off x="1007164" y="2834236"/>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基础篇</a:t>
            </a:r>
            <a:r>
              <a:rPr lang="en-US" altLang="zh-CN" b="1" dirty="0"/>
              <a:t>——</a:t>
            </a:r>
            <a:r>
              <a:rPr lang="zh-CN" altLang="en-US" b="1" dirty="0"/>
              <a:t>神经网络的线性与非线性行为</a:t>
            </a:r>
          </a:p>
        </p:txBody>
      </p:sp>
    </p:spTree>
    <p:extLst>
      <p:ext uri="{BB962C8B-B14F-4D97-AF65-F5344CB8AC3E}">
        <p14:creationId xmlns:p14="http://schemas.microsoft.com/office/powerpoint/2010/main" val="212096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模型设定</a:t>
            </a:r>
          </a:p>
        </p:txBody>
      </p:sp>
      <p:sp>
        <p:nvSpPr>
          <p:cNvPr id="4" name="文本框 3">
            <a:extLst>
              <a:ext uri="{FF2B5EF4-FFF2-40B4-BE49-F238E27FC236}">
                <a16:creationId xmlns:a16="http://schemas.microsoft.com/office/drawing/2014/main" id="{A9D1DB4C-C179-4442-D1F6-50BCCCFEBDBA}"/>
              </a:ext>
            </a:extLst>
          </p:cNvPr>
          <p:cNvSpPr txBox="1"/>
          <p:nvPr/>
        </p:nvSpPr>
        <p:spPr>
          <a:xfrm>
            <a:off x="155710" y="1155173"/>
            <a:ext cx="7819860"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dirty="0">
                <a:ea typeface="Microsoft YaHei" panose="020B0503020204020204" pitchFamily="34" charset="-122"/>
              </a:rPr>
              <a:t>两层ReLU神经网络的数学表达式</a:t>
            </a:r>
            <a:r>
              <a:rPr lang="en-US" altLang="zh-CN" sz="2000" dirty="0">
                <a:ea typeface="Microsoft YaHei" panose="020B0503020204020204" pitchFamily="34" charset="-122"/>
              </a:rPr>
              <a:t>: </a:t>
            </a:r>
          </a:p>
        </p:txBody>
      </p:sp>
      <p:pic>
        <p:nvPicPr>
          <p:cNvPr id="5" name="图片 4">
            <a:extLst>
              <a:ext uri="{FF2B5EF4-FFF2-40B4-BE49-F238E27FC236}">
                <a16:creationId xmlns:a16="http://schemas.microsoft.com/office/drawing/2014/main" id="{19C3B6C3-D46B-B237-94EA-55F21758B496}"/>
              </a:ext>
            </a:extLst>
          </p:cNvPr>
          <p:cNvPicPr>
            <a:picLocks noChangeAspect="1"/>
          </p:cNvPicPr>
          <p:nvPr/>
        </p:nvPicPr>
        <p:blipFill>
          <a:blip r:embed="rId2"/>
          <a:stretch>
            <a:fillRect/>
          </a:stretch>
        </p:blipFill>
        <p:spPr>
          <a:xfrm>
            <a:off x="5029698" y="748463"/>
            <a:ext cx="3506398" cy="1131547"/>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F6D6AA0-1250-855F-EBD7-BCE3CCEA51E2}"/>
                  </a:ext>
                </a:extLst>
              </p:cNvPr>
              <p:cNvSpPr txBox="1"/>
              <p:nvPr/>
            </p:nvSpPr>
            <p:spPr>
              <a:xfrm>
                <a:off x="208903" y="6310601"/>
                <a:ext cx="10517918"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FandolSong-Regular-Identity-H"/>
                    <a:ea typeface="Microsoft YaHei" panose="020B0503020204020204" pitchFamily="34" charset="-122"/>
                  </a:rPr>
                  <a:t>因此在上面的</a:t>
                </a:r>
                <a:r>
                  <a:rPr lang="zh-CN" altLang="en-US" sz="2000" dirty="0">
                    <a:effectLst/>
                    <a:latin typeface="FandolSong-Regular-Identity-H"/>
                    <a:ea typeface="Microsoft YaHei" panose="020B0503020204020204" pitchFamily="34" charset="-122"/>
                  </a:rPr>
                  <a:t>一维</a:t>
                </a:r>
                <a:r>
                  <a:rPr lang="zh-CN" altLang="en-US" sz="2000" dirty="0">
                    <a:latin typeface="FandolSong-Regular-Identity-H"/>
                    <a:ea typeface="Microsoft YaHei" panose="020B0503020204020204" pitchFamily="34" charset="-122"/>
                  </a:rPr>
                  <a:t>实验中</a:t>
                </a:r>
                <a:r>
                  <a:rPr lang="zh-CN" altLang="en-US" sz="2000" dirty="0">
                    <a:effectLst/>
                    <a:latin typeface="FandolSong-Regular-Identity-H"/>
                    <a:ea typeface="Microsoft YaHei" panose="020B0503020204020204" pitchFamily="34" charset="-122"/>
                  </a:rPr>
                  <a:t>，模型包含偏置项，权重 </a:t>
                </a:r>
                <a14:m>
                  <m:oMath xmlns:m="http://schemas.openxmlformats.org/officeDocument/2006/math">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𝒘</m:t>
                        </m:r>
                      </m:e>
                      <m:sub>
                        <m:r>
                          <a:rPr lang="en-US" altLang="zh-CN" sz="2000" smtClean="0">
                            <a:effectLst/>
                            <a:latin typeface="Cambria Math" panose="02040503050406030204" pitchFamily="18" charset="0"/>
                          </a:rPr>
                          <m:t>𝒌</m:t>
                        </m:r>
                      </m:sub>
                    </m:sSub>
                    <m:r>
                      <a:rPr lang="en-US" altLang="zh-CN" sz="2000" smtClean="0">
                        <a:effectLst/>
                        <a:latin typeface="Cambria Math" panose="02040503050406030204" pitchFamily="18" charset="0"/>
                      </a:rPr>
                      <m:t>≔</m:t>
                    </m:r>
                    <m:sSup>
                      <m:sSupPr>
                        <m:ctrlPr>
                          <a:rPr lang="en-US" altLang="zh-CN" sz="2000" i="1" smtClean="0">
                            <a:effectLst/>
                            <a:latin typeface="Cambria Math" panose="02040503050406030204" pitchFamily="18" charset="0"/>
                          </a:rPr>
                        </m:ctrlPr>
                      </m:sSupPr>
                      <m:e>
                        <m:d>
                          <m:dPr>
                            <m:ctrlPr>
                              <a:rPr lang="en-US" altLang="zh-CN" sz="2000" i="1" smtClean="0">
                                <a:effectLst/>
                                <a:latin typeface="Cambria Math" panose="02040503050406030204" pitchFamily="18" charset="0"/>
                              </a:rPr>
                            </m:ctrlPr>
                          </m:dPr>
                          <m:e>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𝑤</m:t>
                                </m:r>
                              </m:e>
                              <m:sub>
                                <m:r>
                                  <a:rPr lang="en-US" altLang="zh-CN" sz="2000" smtClean="0">
                                    <a:effectLst/>
                                    <a:latin typeface="Cambria Math" panose="02040503050406030204" pitchFamily="18" charset="0"/>
                                  </a:rPr>
                                  <m:t>𝑘</m:t>
                                </m:r>
                              </m:sub>
                            </m:sSub>
                            <m:r>
                              <a:rPr lang="en-US" altLang="zh-CN" sz="2000" smtClean="0">
                                <a:effectLst/>
                                <a:latin typeface="Cambria Math" panose="02040503050406030204" pitchFamily="18" charset="0"/>
                              </a:rPr>
                              <m:t>,  </m:t>
                            </m:r>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𝑏</m:t>
                                </m:r>
                              </m:e>
                              <m:sub>
                                <m:r>
                                  <a:rPr lang="en-US" altLang="zh-CN" sz="2000" smtClean="0">
                                    <a:effectLst/>
                                    <a:latin typeface="Cambria Math" panose="02040503050406030204" pitchFamily="18" charset="0"/>
                                  </a:rPr>
                                  <m:t>𝑘</m:t>
                                </m:r>
                              </m:sub>
                            </m:sSub>
                          </m:e>
                        </m:d>
                      </m:e>
                      <m:sup>
                        <m:r>
                          <a:rPr lang="en-US" altLang="zh-CN" sz="2000" smtClean="0">
                            <a:effectLst/>
                            <a:latin typeface="Cambria Math" panose="02040503050406030204" pitchFamily="18" charset="0"/>
                          </a:rPr>
                          <m:t>𝑇</m:t>
                        </m:r>
                      </m:sup>
                    </m:sSup>
                  </m:oMath>
                </a14:m>
                <a:r>
                  <a:rPr lang="en-US" altLang="zh-CN" sz="2000" dirty="0">
                    <a:effectLst/>
                    <a:latin typeface="FandolSong-Regular-Identity-H"/>
                    <a:ea typeface="Microsoft YaHei" panose="020B0503020204020204" pitchFamily="34" charset="-122"/>
                  </a:rPr>
                  <a:t> </a:t>
                </a:r>
                <a:r>
                  <a:rPr lang="zh-CN" altLang="en-US" sz="2000" dirty="0">
                    <a:effectLst/>
                    <a:latin typeface="FandolSong-Regular-Identity-H"/>
                    <a:ea typeface="Microsoft YaHei" panose="020B0503020204020204" pitchFamily="34" charset="-122"/>
                  </a:rPr>
                  <a:t>实际上</a:t>
                </a:r>
                <a:r>
                  <a:rPr lang="zh-CN" altLang="en-US" sz="2000" dirty="0">
                    <a:latin typeface="FandolSong-Regular-Identity-H"/>
                    <a:ea typeface="Microsoft YaHei" panose="020B0503020204020204" pitchFamily="34" charset="-122"/>
                  </a:rPr>
                  <a:t>也</a:t>
                </a:r>
                <a:r>
                  <a:rPr lang="zh-CN" altLang="en-US" sz="2000" dirty="0">
                    <a:effectLst/>
                    <a:latin typeface="FandolSong-Regular-Identity-H"/>
                    <a:ea typeface="Microsoft YaHei" panose="020B0503020204020204" pitchFamily="34" charset="-122"/>
                  </a:rPr>
                  <a:t>是二维的。</a:t>
                </a:r>
                <a:endParaRPr lang="en-US" altLang="zh-CN" sz="2000" dirty="0">
                  <a:effectLst/>
                  <a:latin typeface="FandolSong-Regular-Identity-H"/>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4F6D6AA0-1250-855F-EBD7-BCE3CCEA51E2}"/>
                  </a:ext>
                </a:extLst>
              </p:cNvPr>
              <p:cNvSpPr txBox="1">
                <a:spLocks noRot="1" noChangeAspect="1" noMove="1" noResize="1" noEditPoints="1" noAdjustHandles="1" noChangeArrowheads="1" noChangeShapeType="1" noTextEdit="1"/>
              </p:cNvSpPr>
              <p:nvPr/>
            </p:nvSpPr>
            <p:spPr>
              <a:xfrm>
                <a:off x="208903" y="6310601"/>
                <a:ext cx="10517918" cy="400110"/>
              </a:xfrm>
              <a:prstGeom prst="rect">
                <a:avLst/>
              </a:prstGeom>
              <a:blipFill>
                <a:blip r:embed="rId3"/>
                <a:stretch>
                  <a:fillRect l="-483" t="-6061" b="-24242"/>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07B6EEEF-CE50-ED27-40A6-3BEB0ECF25C4}"/>
              </a:ext>
            </a:extLst>
          </p:cNvPr>
          <p:cNvSpPr txBox="1"/>
          <p:nvPr/>
        </p:nvSpPr>
        <p:spPr>
          <a:xfrm>
            <a:off x="155710" y="1868792"/>
            <a:ext cx="1258978" cy="447110"/>
          </a:xfrm>
          <a:prstGeom prst="rect">
            <a:avLst/>
          </a:prstGeom>
          <a:noFill/>
        </p:spPr>
        <p:txBody>
          <a:bodyPr wrap="square" rtlCol="0">
            <a:spAutoFit/>
          </a:bodyPr>
          <a:lstStyle/>
          <a:p>
            <a:pPr algn="l">
              <a:lnSpc>
                <a:spcPct val="125000"/>
              </a:lnSpc>
            </a:pPr>
            <a:r>
              <a:rPr kumimoji="1" lang="zh-CN" altLang="en-US" sz="2000" dirty="0">
                <a:ea typeface="Microsoft YaHei" panose="020B0503020204020204" pitchFamily="34" charset="-122"/>
              </a:rPr>
              <a:t>参数</a:t>
            </a:r>
            <a:endParaRPr kumimoji="1" lang="en" altLang="zh-CN" sz="2000" dirty="0">
              <a:ea typeface="Microsoft YaHei" panose="020B0503020204020204" pitchFamily="34" charset="-122"/>
            </a:endParaRPr>
          </a:p>
        </p:txBody>
      </p:sp>
      <p:pic>
        <p:nvPicPr>
          <p:cNvPr id="13" name="图片 12">
            <a:extLst>
              <a:ext uri="{FF2B5EF4-FFF2-40B4-BE49-F238E27FC236}">
                <a16:creationId xmlns:a16="http://schemas.microsoft.com/office/drawing/2014/main" id="{67EDFE4B-3B29-2538-FC0B-B27D8BFB13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6286" y="1868792"/>
            <a:ext cx="8804489" cy="504994"/>
          </a:xfrm>
          <a:prstGeom prst="rect">
            <a:avLst/>
          </a:prstGeom>
        </p:spPr>
      </p:pic>
      <p:pic>
        <p:nvPicPr>
          <p:cNvPr id="14" name="图片 13">
            <a:extLst>
              <a:ext uri="{FF2B5EF4-FFF2-40B4-BE49-F238E27FC236}">
                <a16:creationId xmlns:a16="http://schemas.microsoft.com/office/drawing/2014/main" id="{84C65C5C-B083-47A1-2641-765EF0B9C0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1667" y="2515686"/>
            <a:ext cx="7171649" cy="425089"/>
          </a:xfrm>
          <a:prstGeom prst="rect">
            <a:avLst/>
          </a:prstGeom>
        </p:spPr>
      </p:pic>
      <p:pic>
        <p:nvPicPr>
          <p:cNvPr id="15" name="图片 14">
            <a:extLst>
              <a:ext uri="{FF2B5EF4-FFF2-40B4-BE49-F238E27FC236}">
                <a16:creationId xmlns:a16="http://schemas.microsoft.com/office/drawing/2014/main" id="{24389E17-56F9-851F-F6F5-99EC32E73B1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0813" y="5702827"/>
            <a:ext cx="9044184" cy="381208"/>
          </a:xfrm>
          <a:prstGeom prst="rect">
            <a:avLst/>
          </a:prstGeom>
        </p:spPr>
      </p:pic>
      <p:pic>
        <p:nvPicPr>
          <p:cNvPr id="2050" name="Picture 2" descr="Normal distribution - Wikipedia">
            <a:extLst>
              <a:ext uri="{FF2B5EF4-FFF2-40B4-BE49-F238E27FC236}">
                <a16:creationId xmlns:a16="http://schemas.microsoft.com/office/drawing/2014/main" id="{1AE3F81A-8A3D-9A90-A8C2-B30F57B05C1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295374" y="3045062"/>
            <a:ext cx="3947732" cy="252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090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参数的演化分析：极坐标表示</a:t>
            </a:r>
          </a:p>
        </p:txBody>
      </p:sp>
      <p:cxnSp>
        <p:nvCxnSpPr>
          <p:cNvPr id="8" name="直接箭头连接符 3">
            <a:extLst>
              <a:ext uri="{FF2B5EF4-FFF2-40B4-BE49-F238E27FC236}">
                <a16:creationId xmlns:a16="http://schemas.microsoft.com/office/drawing/2014/main" id="{D6E3935A-B3BC-58A2-E815-3F243335C64F}"/>
              </a:ext>
            </a:extLst>
          </p:cNvPr>
          <p:cNvCxnSpPr>
            <a:cxnSpLocks/>
          </p:cNvCxnSpPr>
          <p:nvPr/>
        </p:nvCxnSpPr>
        <p:spPr>
          <a:xfrm>
            <a:off x="8017691" y="4441592"/>
            <a:ext cx="41110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9">
            <a:extLst>
              <a:ext uri="{FF2B5EF4-FFF2-40B4-BE49-F238E27FC236}">
                <a16:creationId xmlns:a16="http://schemas.microsoft.com/office/drawing/2014/main" id="{BF439CB2-FDDA-F6E3-AA44-E5BBF3265D8D}"/>
              </a:ext>
            </a:extLst>
          </p:cNvPr>
          <p:cNvCxnSpPr>
            <a:cxnSpLocks/>
          </p:cNvCxnSpPr>
          <p:nvPr/>
        </p:nvCxnSpPr>
        <p:spPr>
          <a:xfrm flipV="1">
            <a:off x="8035429" y="1624862"/>
            <a:ext cx="0" cy="28005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11">
            <a:extLst>
              <a:ext uri="{FF2B5EF4-FFF2-40B4-BE49-F238E27FC236}">
                <a16:creationId xmlns:a16="http://schemas.microsoft.com/office/drawing/2014/main" id="{F21EB7A1-B3E9-0AA4-AF8D-A7EEA5B07344}"/>
              </a:ext>
            </a:extLst>
          </p:cNvPr>
          <p:cNvCxnSpPr>
            <a:cxnSpLocks/>
          </p:cNvCxnSpPr>
          <p:nvPr/>
        </p:nvCxnSpPr>
        <p:spPr>
          <a:xfrm flipV="1">
            <a:off x="8122793" y="2948799"/>
            <a:ext cx="1465012" cy="149279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连接符: 曲线 16">
            <a:extLst>
              <a:ext uri="{FF2B5EF4-FFF2-40B4-BE49-F238E27FC236}">
                <a16:creationId xmlns:a16="http://schemas.microsoft.com/office/drawing/2014/main" id="{688C1C31-2715-7AD5-33B7-CCAD3A580595}"/>
              </a:ext>
            </a:extLst>
          </p:cNvPr>
          <p:cNvCxnSpPr>
            <a:cxnSpLocks/>
          </p:cNvCxnSpPr>
          <p:nvPr/>
        </p:nvCxnSpPr>
        <p:spPr>
          <a:xfrm rot="16200000" flipH="1">
            <a:off x="8427403" y="4116348"/>
            <a:ext cx="505071" cy="126381"/>
          </a:xfrm>
          <a:prstGeom prst="curvedConnector3">
            <a:avLst>
              <a:gd name="adj1" fmla="val 1320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BDC7CF-673D-E03D-04F0-C2B68A1F1BD7}"/>
                  </a:ext>
                </a:extLst>
              </p:cNvPr>
              <p:cNvSpPr txBox="1"/>
              <p:nvPr/>
            </p:nvSpPr>
            <p:spPr>
              <a:xfrm>
                <a:off x="8776998" y="3830529"/>
                <a:ext cx="235290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u="none" strike="noStrike" kern="1200" cap="none" spc="0" normalizeH="0" baseline="0" noProof="0" smtClean="0">
                          <a:ln>
                            <a:noFill/>
                          </a:ln>
                          <a:solidFill>
                            <a:srgbClr val="242C2D"/>
                          </a:solidFill>
                          <a:effectLst/>
                          <a:uLnTx/>
                          <a:uFillTx/>
                          <a:latin typeface="Cambria Math" panose="02040503050406030204" pitchFamily="18" charset="0"/>
                          <a:cs typeface="+mn-cs"/>
                        </a:rPr>
                        <m:t>𝝓</m:t>
                      </m:r>
                      <m:r>
                        <a:rPr kumimoji="0" lang="en-US" altLang="zh-CN" sz="2800"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800" u="none" strike="noStrike" kern="1200" cap="none" spc="0" normalizeH="0" baseline="0" noProof="0" smtClean="0">
                          <a:ln>
                            <a:noFill/>
                          </a:ln>
                          <a:solidFill>
                            <a:srgbClr val="242C2D"/>
                          </a:solidFill>
                          <a:effectLst/>
                          <a:uLnTx/>
                          <a:uFillTx/>
                          <a:latin typeface="Cambria Math" panose="02040503050406030204" pitchFamily="18" charset="0"/>
                          <a:cs typeface="+mn-cs"/>
                        </a:rPr>
                        <m:t>𝝅</m:t>
                      </m:r>
                      <m:r>
                        <a:rPr kumimoji="0" lang="en-US" altLang="zh-CN" sz="2800"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800" u="none" strike="noStrike" kern="1200" cap="none" spc="0" normalizeH="0" baseline="0" noProof="0" smtClean="0">
                          <a:ln>
                            <a:noFill/>
                          </a:ln>
                          <a:solidFill>
                            <a:srgbClr val="242C2D"/>
                          </a:solidFill>
                          <a:effectLst/>
                          <a:uLnTx/>
                          <a:uFillTx/>
                          <a:latin typeface="Cambria Math" panose="02040503050406030204" pitchFamily="18" charset="0"/>
                          <a:cs typeface="+mn-cs"/>
                        </a:rPr>
                        <m:t>𝝅</m:t>
                      </m:r>
                      <m:r>
                        <a:rPr kumimoji="0" lang="en-US" altLang="zh-CN" sz="2800" b="0" i="0" u="none" strike="noStrike" kern="1200" cap="none" spc="0" normalizeH="0" baseline="0" noProof="0" smtClean="0">
                          <a:ln>
                            <a:noFill/>
                          </a:ln>
                          <a:solidFill>
                            <a:srgbClr val="242C2D"/>
                          </a:solidFill>
                          <a:effectLst/>
                          <a:uLnTx/>
                          <a:uFillTx/>
                          <a:latin typeface="Cambria Math" panose="02040503050406030204" pitchFamily="18" charset="0"/>
                          <a:cs typeface="+mn-cs"/>
                        </a:rPr>
                        <m:t>)</m:t>
                      </m:r>
                    </m:oMath>
                  </m:oMathPara>
                </a14:m>
                <a:endParaRPr kumimoji="0" lang="zh-CN" altLang="en-US" sz="2800" b="1"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12" name="文本框 11">
                <a:extLst>
                  <a:ext uri="{FF2B5EF4-FFF2-40B4-BE49-F238E27FC236}">
                    <a16:creationId xmlns:a16="http://schemas.microsoft.com/office/drawing/2014/main" id="{60BDC7CF-673D-E03D-04F0-C2B68A1F1BD7}"/>
                  </a:ext>
                </a:extLst>
              </p:cNvPr>
              <p:cNvSpPr txBox="1">
                <a:spLocks noRot="1" noChangeAspect="1" noMove="1" noResize="1" noEditPoints="1" noAdjustHandles="1" noChangeArrowheads="1" noChangeShapeType="1" noTextEdit="1"/>
              </p:cNvSpPr>
              <p:nvPr/>
            </p:nvSpPr>
            <p:spPr>
              <a:xfrm>
                <a:off x="8776998" y="3830529"/>
                <a:ext cx="2352907" cy="523220"/>
              </a:xfrm>
              <a:prstGeom prst="rect">
                <a:avLst/>
              </a:prstGeom>
              <a:blipFill>
                <a:blip r:embed="rId2"/>
                <a:stretch>
                  <a:fillRect b="-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F6D6AA0-1250-855F-EBD7-BCE3CCEA51E2}"/>
                  </a:ext>
                </a:extLst>
              </p:cNvPr>
              <p:cNvSpPr txBox="1"/>
              <p:nvPr/>
            </p:nvSpPr>
            <p:spPr>
              <a:xfrm>
                <a:off x="274774" y="1102922"/>
                <a:ext cx="7501602" cy="44893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effectLst/>
                    <a:latin typeface="FandolSong-Regular-Identity-H"/>
                    <a:ea typeface="Microsoft YaHei" panose="020B0503020204020204" pitchFamily="34" charset="-122"/>
                  </a:rPr>
                  <a:t>模型包含偏置项，权重 </a:t>
                </a:r>
                <a14:m>
                  <m:oMath xmlns:m="http://schemas.openxmlformats.org/officeDocument/2006/math">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𝒘</m:t>
                        </m:r>
                      </m:e>
                      <m:sub>
                        <m:r>
                          <a:rPr lang="en-US" altLang="zh-CN" sz="2000" smtClean="0">
                            <a:effectLst/>
                            <a:latin typeface="Cambria Math" panose="02040503050406030204" pitchFamily="18" charset="0"/>
                          </a:rPr>
                          <m:t>𝒌</m:t>
                        </m:r>
                      </m:sub>
                    </m:sSub>
                    <m:r>
                      <a:rPr lang="en-US" altLang="zh-CN" sz="2000" smtClean="0">
                        <a:effectLst/>
                        <a:latin typeface="Cambria Math" panose="02040503050406030204" pitchFamily="18" charset="0"/>
                      </a:rPr>
                      <m:t>≔</m:t>
                    </m:r>
                    <m:sSup>
                      <m:sSupPr>
                        <m:ctrlPr>
                          <a:rPr lang="en-US" altLang="zh-CN" sz="2000" i="1" smtClean="0">
                            <a:effectLst/>
                            <a:latin typeface="Cambria Math" panose="02040503050406030204" pitchFamily="18" charset="0"/>
                          </a:rPr>
                        </m:ctrlPr>
                      </m:sSupPr>
                      <m:e>
                        <m:d>
                          <m:dPr>
                            <m:ctrlPr>
                              <a:rPr lang="en-US" altLang="zh-CN" sz="2000" i="1" smtClean="0">
                                <a:effectLst/>
                                <a:latin typeface="Cambria Math" panose="02040503050406030204" pitchFamily="18" charset="0"/>
                              </a:rPr>
                            </m:ctrlPr>
                          </m:dPr>
                          <m:e>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𝑤</m:t>
                                </m:r>
                              </m:e>
                              <m:sub>
                                <m:r>
                                  <a:rPr lang="en-US" altLang="zh-CN" sz="2000" smtClean="0">
                                    <a:effectLst/>
                                    <a:latin typeface="Cambria Math" panose="02040503050406030204" pitchFamily="18" charset="0"/>
                                  </a:rPr>
                                  <m:t>𝑘</m:t>
                                </m:r>
                              </m:sub>
                            </m:sSub>
                            <m:r>
                              <a:rPr lang="en-US" altLang="zh-CN" sz="2000" smtClean="0">
                                <a:effectLst/>
                                <a:latin typeface="Cambria Math" panose="02040503050406030204" pitchFamily="18" charset="0"/>
                              </a:rPr>
                              <m:t>,  </m:t>
                            </m:r>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𝑏</m:t>
                                </m:r>
                              </m:e>
                              <m:sub>
                                <m:r>
                                  <a:rPr lang="en-US" altLang="zh-CN" sz="2000" smtClean="0">
                                    <a:effectLst/>
                                    <a:latin typeface="Cambria Math" panose="02040503050406030204" pitchFamily="18" charset="0"/>
                                  </a:rPr>
                                  <m:t>𝑘</m:t>
                                </m:r>
                              </m:sub>
                            </m:sSub>
                          </m:e>
                        </m:d>
                      </m:e>
                      <m:sup>
                        <m:r>
                          <a:rPr lang="en-US" altLang="zh-CN" sz="2000" smtClean="0">
                            <a:effectLst/>
                            <a:latin typeface="Cambria Math" panose="02040503050406030204" pitchFamily="18" charset="0"/>
                          </a:rPr>
                          <m:t>𝑇</m:t>
                        </m:r>
                      </m:sup>
                    </m:sSup>
                  </m:oMath>
                </a14:m>
                <a:r>
                  <a:rPr lang="en-US" altLang="zh-CN" sz="2000" dirty="0">
                    <a:effectLst/>
                    <a:latin typeface="FandolSong-Regular-Identity-H"/>
                    <a:ea typeface="Microsoft YaHei" panose="020B0503020204020204" pitchFamily="34" charset="-122"/>
                  </a:rPr>
                  <a:t> </a:t>
                </a:r>
                <a:r>
                  <a:rPr lang="zh-CN" altLang="en-US" sz="2000" dirty="0">
                    <a:effectLst/>
                    <a:latin typeface="FandolSong-Regular-Identity-H"/>
                    <a:ea typeface="Microsoft YaHei" panose="020B0503020204020204" pitchFamily="34" charset="-122"/>
                  </a:rPr>
                  <a:t>是二维的。</a:t>
                </a:r>
                <a:endParaRPr lang="en-US" altLang="zh-CN" sz="2000" dirty="0">
                  <a:effectLst/>
                  <a:latin typeface="FandolSong-Regular-Identity-H"/>
                  <a:ea typeface="Microsoft YaHei" panose="020B0503020204020204" pitchFamily="34" charset="-122"/>
                </a:endParaRPr>
              </a:p>
              <a:p>
                <a:pPr marL="285750" indent="-285750">
                  <a:lnSpc>
                    <a:spcPct val="150000"/>
                  </a:lnSpc>
                  <a:buFont typeface="Arial" panose="020B0604020202020204" pitchFamily="34" charset="0"/>
                  <a:buChar char="•"/>
                </a:pPr>
                <a:endParaRPr lang="en-US" altLang="zh-CN" sz="2000" dirty="0">
                  <a:effectLst/>
                  <a:latin typeface="FandolSong-Regular-Identity-H"/>
                  <a:ea typeface="Microsoft YaHei" panose="020B0503020204020204" pitchFamily="34" charset="-122"/>
                </a:endParaRPr>
              </a:p>
              <a:p>
                <a:pPr>
                  <a:lnSpc>
                    <a:spcPct val="150000"/>
                  </a:lnSpc>
                </a:pPr>
                <a:r>
                  <a:rPr lang="zh-CN" altLang="en-US" sz="2000" b="1" dirty="0">
                    <a:solidFill>
                      <a:srgbClr val="FF0000"/>
                    </a:solidFill>
                    <a:latin typeface="FandolSong-Regular-Identity-H"/>
                    <a:ea typeface="Microsoft YaHei" panose="020B0503020204020204" pitchFamily="34" charset="-122"/>
                  </a:rPr>
                  <a:t>参数的极坐标表示</a:t>
                </a:r>
                <a:endParaRPr lang="en" altLang="zh-CN" sz="2000" b="1" dirty="0">
                  <a:solidFill>
                    <a:srgbClr val="FF0000"/>
                  </a:solidFill>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dirty="0">
                    <a:effectLst/>
                    <a:latin typeface="FandolSong-Regular-Identity-H"/>
                    <a:ea typeface="Microsoft YaHei" panose="020B0503020204020204" pitchFamily="34" charset="-122"/>
                  </a:rPr>
                  <a:t>对于 </a:t>
                </a:r>
                <a:r>
                  <a:rPr lang="en" altLang="zh-CN" sz="2000" dirty="0">
                    <a:effectLst/>
                    <a:latin typeface="LMRoman10-Regular-Identity-H"/>
                    <a:ea typeface="Microsoft YaHei" panose="020B0503020204020204" pitchFamily="34" charset="-122"/>
                  </a:rPr>
                  <a:t>ReLU </a:t>
                </a:r>
                <a:r>
                  <a:rPr lang="zh-CN" altLang="en-US" sz="2000" dirty="0">
                    <a:effectLst/>
                    <a:latin typeface="FandolSong-Regular-Identity-H"/>
                    <a:ea typeface="Microsoft YaHei" panose="020B0503020204020204" pitchFamily="34" charset="-122"/>
                  </a:rPr>
                  <a:t>激活函数，</a:t>
                </a:r>
                <a:r>
                  <a:rPr lang="zh-CN" altLang="en-US" sz="2000" dirty="0">
                    <a:latin typeface="FandolSong-Regular-Identity-H"/>
                    <a:ea typeface="Microsoft YaHei" panose="020B0503020204020204" pitchFamily="34" charset="-122"/>
                  </a:rPr>
                  <a:t>其具有正齐次性，</a:t>
                </a:r>
                <a14:m>
                  <m:oMath xmlns:m="http://schemas.openxmlformats.org/officeDocument/2006/math">
                    <m:r>
                      <a:rPr lang="en-US" altLang="zh-CN" sz="2000" smtClean="0">
                        <a:latin typeface="Cambria Math" panose="02040503050406030204" pitchFamily="18" charset="0"/>
                      </a:rPr>
                      <m:t>𝜎</m:t>
                    </m:r>
                    <m:d>
                      <m:dPr>
                        <m:ctrlPr>
                          <a:rPr lang="en-US" altLang="zh-CN" sz="2000" i="1" smtClean="0">
                            <a:latin typeface="Cambria Math" panose="02040503050406030204" pitchFamily="18" charset="0"/>
                          </a:rPr>
                        </m:ctrlPr>
                      </m:dPr>
                      <m:e>
                        <m:r>
                          <a:rPr lang="en-US" altLang="zh-CN" sz="2000" smtClean="0">
                            <a:latin typeface="Cambria Math" panose="02040503050406030204" pitchFamily="18" charset="0"/>
                          </a:rPr>
                          <m:t>𝑎𝑥</m:t>
                        </m:r>
                      </m:e>
                    </m:d>
                    <m:r>
                      <a:rPr lang="en-US" altLang="zh-CN" sz="2000" smtClean="0">
                        <a:latin typeface="Cambria Math" panose="02040503050406030204" pitchFamily="18" charset="0"/>
                      </a:rPr>
                      <m:t>=</m:t>
                    </m:r>
                    <m:r>
                      <a:rPr lang="en-US" altLang="zh-CN" sz="2000" smtClean="0">
                        <a:latin typeface="Cambria Math" panose="02040503050406030204" pitchFamily="18" charset="0"/>
                      </a:rPr>
                      <m:t>𝑎</m:t>
                    </m:r>
                    <m:r>
                      <a:rPr lang="en-US" altLang="zh-CN" sz="2000" smtClean="0">
                        <a:latin typeface="Cambria Math" panose="02040503050406030204" pitchFamily="18" charset="0"/>
                      </a:rPr>
                      <m:t>𝜎</m:t>
                    </m:r>
                    <m:d>
                      <m:dPr>
                        <m:ctrlPr>
                          <a:rPr lang="en-US" altLang="zh-CN" sz="2000" i="1" smtClean="0">
                            <a:latin typeface="Cambria Math" panose="02040503050406030204" pitchFamily="18" charset="0"/>
                          </a:rPr>
                        </m:ctrlPr>
                      </m:dPr>
                      <m:e>
                        <m:r>
                          <a:rPr lang="en-US" altLang="zh-CN" sz="2000" smtClean="0">
                            <a:latin typeface="Cambria Math" panose="02040503050406030204" pitchFamily="18" charset="0"/>
                          </a:rPr>
                          <m:t>𝑥</m:t>
                        </m:r>
                      </m:e>
                    </m:d>
                    <m:r>
                      <a:rPr lang="en-US" altLang="zh-CN" sz="2000" smtClean="0">
                        <a:latin typeface="Cambria Math" panose="02040503050406030204" pitchFamily="18" charset="0"/>
                      </a:rPr>
                      <m:t>, </m:t>
                    </m:r>
                    <m:r>
                      <a:rPr lang="en-US" altLang="zh-CN" sz="2000" smtClean="0">
                        <a:latin typeface="Cambria Math" panose="02040503050406030204" pitchFamily="18" charset="0"/>
                      </a:rPr>
                      <m:t>𝑎</m:t>
                    </m:r>
                    <m:r>
                      <a:rPr lang="en-US" altLang="zh-CN" sz="2000" smtClean="0">
                        <a:latin typeface="Cambria Math" panose="02040503050406030204" pitchFamily="18" charset="0"/>
                      </a:rPr>
                      <m:t>&gt;0</m:t>
                    </m:r>
                  </m:oMath>
                </a14:m>
                <a:endParaRPr lang="en-US" altLang="zh-CN" sz="2000" dirty="0">
                  <a:latin typeface="FandolSong-Regular-Identity-H"/>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FandolSong-Regular-Identity-H"/>
                    <a:ea typeface="Microsoft YaHei" panose="020B0503020204020204" pitchFamily="34" charset="-122"/>
                  </a:rPr>
                  <a:t>因此</a:t>
                </a:r>
                <a:r>
                  <a:rPr lang="zh-CN" altLang="en-US" sz="2000" dirty="0">
                    <a:effectLst/>
                    <a:latin typeface="FandolSong-Regular-Identity-H"/>
                    <a:ea typeface="Microsoft YaHei" panose="020B0503020204020204" pitchFamily="34" charset="-122"/>
                  </a:rPr>
                  <a:t>可以将每个神经元的参数 </a:t>
                </a:r>
                <a14:m>
                  <m:oMath xmlns:m="http://schemas.openxmlformats.org/officeDocument/2006/math">
                    <m:r>
                      <a:rPr lang="en-US" altLang="zh-CN" sz="2000" smtClean="0">
                        <a:effectLst/>
                        <a:latin typeface="Cambria Math" panose="02040503050406030204" pitchFamily="18" charset="0"/>
                      </a:rPr>
                      <m:t>(</m:t>
                    </m:r>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𝑎</m:t>
                        </m:r>
                      </m:e>
                      <m:sub>
                        <m:r>
                          <a:rPr lang="en-US" altLang="zh-CN" sz="2000" smtClean="0">
                            <a:effectLst/>
                            <a:latin typeface="Cambria Math" panose="02040503050406030204" pitchFamily="18" charset="0"/>
                          </a:rPr>
                          <m:t>𝑘</m:t>
                        </m:r>
                      </m:sub>
                    </m:sSub>
                    <m:r>
                      <a:rPr lang="en-US" altLang="zh-CN" sz="2000" smtClean="0">
                        <a:effectLst/>
                        <a:latin typeface="Cambria Math" panose="02040503050406030204" pitchFamily="18" charset="0"/>
                      </a:rPr>
                      <m:t>, </m:t>
                    </m:r>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𝒘</m:t>
                        </m:r>
                      </m:e>
                      <m:sub>
                        <m:r>
                          <a:rPr lang="en-US" altLang="zh-CN" sz="2000" smtClean="0">
                            <a:effectLst/>
                            <a:latin typeface="Cambria Math" panose="02040503050406030204" pitchFamily="18" charset="0"/>
                          </a:rPr>
                          <m:t>𝒌</m:t>
                        </m:r>
                      </m:sub>
                    </m:sSub>
                    <m:r>
                      <a:rPr lang="en-US" altLang="zh-CN" sz="2000" smtClean="0">
                        <a:effectLst/>
                        <a:latin typeface="Cambria Math" panose="02040503050406030204" pitchFamily="18" charset="0"/>
                      </a:rPr>
                      <m:t>)</m:t>
                    </m:r>
                  </m:oMath>
                </a14:m>
                <a:r>
                  <a:rPr lang="en" altLang="zh-CN" sz="2000" dirty="0">
                    <a:effectLst/>
                    <a:latin typeface="CMR10"/>
                    <a:ea typeface="Microsoft YaHei" panose="020B0503020204020204" pitchFamily="34" charset="-122"/>
                  </a:rPr>
                  <a:t> </a:t>
                </a:r>
                <a:r>
                  <a:rPr lang="zh-CN" altLang="en-US" sz="2000" dirty="0">
                    <a:effectLst/>
                    <a:latin typeface="FandolSong-Regular-Identity-H"/>
                    <a:ea typeface="Microsoft YaHei" panose="020B0503020204020204" pitchFamily="34" charset="-122"/>
                  </a:rPr>
                  <a:t>分解为</a:t>
                </a:r>
                <a:endParaRPr lang="en-US" altLang="zh-CN" sz="2000" dirty="0">
                  <a:effectLst/>
                  <a:latin typeface="FandolSong-Regular-Identity-H"/>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dirty="0">
                    <a:effectLst/>
                    <a:latin typeface="FandolSong-Regular-Identity-H"/>
                    <a:ea typeface="Microsoft YaHei" panose="020B0503020204020204" pitchFamily="34" charset="-122"/>
                  </a:rPr>
                  <a:t>单位方向向量 </a:t>
                </a:r>
                <a14:m>
                  <m:oMath xmlns:m="http://schemas.openxmlformats.org/officeDocument/2006/math">
                    <m:acc>
                      <m:accPr>
                        <m:chr m:val="̂"/>
                        <m:ctrlPr>
                          <a:rPr lang="en-US" altLang="zh-CN" sz="2000" i="1" smtClean="0">
                            <a:effectLst/>
                            <a:latin typeface="Cambria Math" panose="02040503050406030204" pitchFamily="18" charset="0"/>
                          </a:rPr>
                        </m:ctrlPr>
                      </m:accPr>
                      <m:e>
                        <m:r>
                          <a:rPr lang="en-US" altLang="zh-CN" sz="2000" smtClean="0">
                            <a:effectLst/>
                            <a:latin typeface="Cambria Math" panose="02040503050406030204" pitchFamily="18" charset="0"/>
                          </a:rPr>
                          <m:t>𝒘</m:t>
                        </m:r>
                      </m:e>
                    </m:acc>
                    <m:r>
                      <a:rPr lang="en-US" altLang="zh-CN" sz="2000" dirty="0" smtClean="0">
                        <a:latin typeface="Cambria Math" panose="02040503050406030204" pitchFamily="18" charset="0"/>
                      </a:rPr>
                      <m:t>=</m:t>
                    </m:r>
                    <m:f>
                      <m:fPr>
                        <m:ctrlPr>
                          <a:rPr lang="en-US" altLang="zh-CN" sz="2000" i="1" dirty="0" smtClean="0">
                            <a:latin typeface="Cambria Math" panose="02040503050406030204" pitchFamily="18" charset="0"/>
                          </a:rPr>
                        </m:ctrlPr>
                      </m:fPr>
                      <m:num>
                        <m:r>
                          <a:rPr lang="en-US" altLang="zh-CN" sz="2000" dirty="0" smtClean="0">
                            <a:latin typeface="Cambria Math" panose="02040503050406030204" pitchFamily="18" charset="0"/>
                          </a:rPr>
                          <m:t>𝒘</m:t>
                        </m:r>
                      </m:num>
                      <m:den>
                        <m:r>
                          <a:rPr lang="en-US" altLang="zh-CN" sz="2000" dirty="0" smtClean="0">
                            <a:latin typeface="Cambria Math" panose="02040503050406030204" pitchFamily="18" charset="0"/>
                          </a:rPr>
                          <m:t>||</m:t>
                        </m:r>
                        <m:r>
                          <a:rPr lang="en-US" altLang="zh-CN" sz="2000" dirty="0" smtClean="0">
                            <a:latin typeface="Cambria Math" panose="02040503050406030204" pitchFamily="18" charset="0"/>
                          </a:rPr>
                          <m:t>𝒘</m:t>
                        </m:r>
                        <m:r>
                          <a:rPr lang="en-US" altLang="zh-CN" sz="2000" dirty="0" smtClean="0">
                            <a:latin typeface="Cambria Math" panose="02040503050406030204" pitchFamily="18" charset="0"/>
                          </a:rPr>
                          <m:t>||</m:t>
                        </m:r>
                      </m:den>
                    </m:f>
                    <m:r>
                      <a:rPr lang="en-US" altLang="zh-CN" sz="2000" dirty="0" smtClean="0">
                        <a:latin typeface="Cambria Math" panose="02040503050406030204" pitchFamily="18" charset="0"/>
                      </a:rPr>
                      <m:t> </m:t>
                    </m:r>
                  </m:oMath>
                </a14:m>
                <a:r>
                  <a:rPr lang="zh-CN" altLang="en-US" sz="2000" dirty="0">
                    <a:effectLst/>
                    <a:latin typeface="FandolSong-Regular-Identity-H"/>
                    <a:ea typeface="Microsoft YaHei" panose="020B0503020204020204" pitchFamily="34" charset="-122"/>
                  </a:rPr>
                  <a:t> </a:t>
                </a:r>
                <a:endParaRPr lang="en-US" altLang="zh-CN" sz="2000" dirty="0">
                  <a:effectLst/>
                  <a:latin typeface="FandolSong-Regular-Identity-H"/>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dirty="0">
                    <a:effectLst/>
                    <a:latin typeface="FandolSong-Regular-Identity-H"/>
                    <a:ea typeface="Microsoft YaHei" panose="020B0503020204020204" pitchFamily="34" charset="-122"/>
                  </a:rPr>
                  <a:t>一个表示其对输出贡献的振幅</a:t>
                </a:r>
                <a:r>
                  <a:rPr lang="en-US" altLang="zh-CN" sz="2000" dirty="0">
                    <a:effectLst/>
                    <a:latin typeface="FandolSong-Regular-Identity-H"/>
                    <a:ea typeface="Microsoft YaHei" panose="020B0503020204020204" pitchFamily="34" charset="-122"/>
                  </a:rPr>
                  <a:t> </a:t>
                </a:r>
                <a14:m>
                  <m:oMath xmlns:m="http://schemas.openxmlformats.org/officeDocument/2006/math">
                    <m:r>
                      <a:rPr lang="en-US" altLang="zh-CN" sz="2000" smtClean="0">
                        <a:effectLst/>
                        <a:latin typeface="Cambria Math" panose="02040503050406030204" pitchFamily="18" charset="0"/>
                      </a:rPr>
                      <m:t>𝐴</m:t>
                    </m:r>
                    <m:r>
                      <a:rPr lang="en-US" altLang="zh-CN" sz="2000" smtClean="0">
                        <a:effectLst/>
                        <a:latin typeface="Cambria Math" panose="02040503050406030204" pitchFamily="18" charset="0"/>
                      </a:rPr>
                      <m:t>=</m:t>
                    </m:r>
                    <m:d>
                      <m:dPr>
                        <m:begChr m:val="|"/>
                        <m:endChr m:val="|"/>
                        <m:ctrlPr>
                          <a:rPr lang="en-US" altLang="zh-CN" sz="2000" i="1" smtClean="0">
                            <a:effectLst/>
                            <a:latin typeface="Cambria Math" panose="02040503050406030204" pitchFamily="18" charset="0"/>
                          </a:rPr>
                        </m:ctrlPr>
                      </m:dPr>
                      <m:e>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𝑎</m:t>
                            </m:r>
                          </m:e>
                          <m:sub>
                            <m:r>
                              <a:rPr lang="en-US" altLang="zh-CN" sz="2000" smtClean="0">
                                <a:effectLst/>
                                <a:latin typeface="Cambria Math" panose="02040503050406030204" pitchFamily="18" charset="0"/>
                              </a:rPr>
                              <m:t>𝑘</m:t>
                            </m:r>
                          </m:sub>
                        </m:sSub>
                      </m:e>
                    </m:d>
                    <m:r>
                      <a:rPr lang="en-US" altLang="zh-CN" sz="2000" smtClean="0">
                        <a:effectLst/>
                        <a:latin typeface="Cambria Math" panose="02040503050406030204" pitchFamily="18" charset="0"/>
                      </a:rPr>
                      <m:t>|</m:t>
                    </m:r>
                    <m:d>
                      <m:dPr>
                        <m:begChr m:val="|"/>
                        <m:endChr m:val="|"/>
                        <m:ctrlPr>
                          <a:rPr lang="en-US" altLang="zh-CN" sz="2000" i="1" smtClean="0">
                            <a:effectLst/>
                            <a:latin typeface="Cambria Math" panose="02040503050406030204" pitchFamily="18" charset="0"/>
                          </a:rPr>
                        </m:ctrlPr>
                      </m:dPr>
                      <m:e>
                        <m:sSub>
                          <m:sSubPr>
                            <m:ctrlPr>
                              <a:rPr lang="en-US" altLang="zh-CN" sz="2000" i="1" smtClean="0">
                                <a:effectLst/>
                                <a:latin typeface="Cambria Math" panose="02040503050406030204" pitchFamily="18" charset="0"/>
                              </a:rPr>
                            </m:ctrlPr>
                          </m:sSubPr>
                          <m:e>
                            <m:r>
                              <a:rPr lang="en-US" altLang="zh-CN" sz="2000" smtClean="0">
                                <a:effectLst/>
                                <a:latin typeface="Cambria Math" panose="02040503050406030204" pitchFamily="18" charset="0"/>
                              </a:rPr>
                              <m:t>𝒘</m:t>
                            </m:r>
                          </m:e>
                          <m:sub>
                            <m:r>
                              <a:rPr lang="en-US" altLang="zh-CN" sz="2000" smtClean="0">
                                <a:effectLst/>
                                <a:latin typeface="Cambria Math" panose="02040503050406030204" pitchFamily="18" charset="0"/>
                              </a:rPr>
                              <m:t>𝒌</m:t>
                            </m:r>
                          </m:sub>
                        </m:sSub>
                      </m:e>
                    </m:d>
                    <m:r>
                      <a:rPr lang="en-US" altLang="zh-CN" sz="2000" smtClean="0">
                        <a:effectLst/>
                        <a:latin typeface="Cambria Math" panose="02040503050406030204" pitchFamily="18" charset="0"/>
                      </a:rPr>
                      <m:t>|</m:t>
                    </m:r>
                  </m:oMath>
                </a14:m>
                <a:r>
                  <a:rPr lang="zh-CN" altLang="en" sz="2000" dirty="0">
                    <a:effectLst/>
                    <a:latin typeface="FandolSong-Regular-Identity-H"/>
                    <a:ea typeface="Microsoft YaHei" panose="020B0503020204020204" pitchFamily="34" charset="-122"/>
                  </a:rPr>
                  <a:t>，</a:t>
                </a:r>
                <a:endParaRPr lang="en-US" altLang="zh-CN" sz="2000" dirty="0">
                  <a:effectLst/>
                  <a:latin typeface="FandolSong-Regular-Identity-H"/>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dirty="0">
                    <a:effectLst/>
                    <a:latin typeface="FandolSong-Regular-Identity-H"/>
                    <a:ea typeface="Microsoft YaHei" panose="020B0503020204020204" pitchFamily="34" charset="-122"/>
                  </a:rPr>
                  <a:t>即</a:t>
                </a:r>
                <a:r>
                  <a:rPr lang="zh-CN" altLang="en-US" sz="2000" dirty="0">
                    <a:latin typeface="FandolSong-Regular-Identity-H"/>
                    <a:ea typeface="Microsoft YaHei" panose="020B0503020204020204" pitchFamily="34" charset="-122"/>
                  </a:rPr>
                  <a:t>得到</a:t>
                </a:r>
                <a:r>
                  <a:rPr lang="zh-CN" altLang="en-US" sz="2000" dirty="0">
                    <a:effectLst/>
                    <a:latin typeface="FandolSong-Regular-Identity-H"/>
                    <a:ea typeface="Microsoft YaHei" panose="020B0503020204020204" pitchFamily="34" charset="-122"/>
                  </a:rPr>
                  <a:t> </a:t>
                </a:r>
                <a14:m>
                  <m:oMath xmlns:m="http://schemas.openxmlformats.org/officeDocument/2006/math">
                    <m:r>
                      <a:rPr lang="en-US" altLang="zh-CN" sz="2000" smtClean="0">
                        <a:effectLst/>
                        <a:latin typeface="Cambria Math" panose="02040503050406030204" pitchFamily="18" charset="0"/>
                      </a:rPr>
                      <m:t>(</m:t>
                    </m:r>
                    <m:r>
                      <a:rPr lang="en-US" altLang="zh-CN" sz="2000" smtClean="0">
                        <a:effectLst/>
                        <a:latin typeface="Cambria Math" panose="02040503050406030204" pitchFamily="18" charset="0"/>
                      </a:rPr>
                      <m:t>𝐴</m:t>
                    </m:r>
                    <m:r>
                      <a:rPr lang="en-US" altLang="zh-CN" sz="2000" smtClean="0">
                        <a:effectLst/>
                        <a:latin typeface="Cambria Math" panose="02040503050406030204" pitchFamily="18" charset="0"/>
                      </a:rPr>
                      <m:t>, </m:t>
                    </m:r>
                    <m:acc>
                      <m:accPr>
                        <m:chr m:val="̂"/>
                        <m:ctrlPr>
                          <a:rPr lang="en-US" altLang="zh-CN" sz="2000" b="1" i="1" smtClean="0">
                            <a:effectLst/>
                            <a:latin typeface="Cambria Math" panose="02040503050406030204" pitchFamily="18" charset="0"/>
                          </a:rPr>
                        </m:ctrlPr>
                      </m:accPr>
                      <m:e>
                        <m:r>
                          <a:rPr lang="en-US" altLang="zh-CN" sz="2000" b="1" i="1" smtClean="0">
                            <a:effectLst/>
                            <a:latin typeface="Cambria Math" panose="02040503050406030204" pitchFamily="18" charset="0"/>
                          </a:rPr>
                          <m:t>𝒘</m:t>
                        </m:r>
                      </m:e>
                    </m:acc>
                    <m:r>
                      <a:rPr lang="en-US" altLang="zh-CN" sz="2000" b="0" i="1" smtClean="0">
                        <a:effectLst/>
                        <a:latin typeface="Cambria Math" panose="02040503050406030204" pitchFamily="18" charset="0"/>
                      </a:rPr>
                      <m:t>)</m:t>
                    </m:r>
                  </m:oMath>
                </a14:m>
                <a:endParaRPr lang="en-US" altLang="zh-CN" sz="2000" dirty="0">
                  <a:effectLst/>
                  <a:latin typeface="FandolSong-Regular-Identity-H"/>
                  <a:ea typeface="Microsoft YaHei" panose="020B0503020204020204" pitchFamily="34" charset="-122"/>
                </a:endParaRPr>
              </a:p>
              <a:p>
                <a:pPr lvl="1">
                  <a:lnSpc>
                    <a:spcPct val="150000"/>
                  </a:lnSpc>
                </a:pPr>
                <a:r>
                  <a:rPr lang="zh-CN" altLang="en-US" sz="2400" b="1" dirty="0">
                    <a:solidFill>
                      <a:schemeClr val="accent5"/>
                    </a:solidFill>
                    <a:latin typeface="FandolSong-Regular-Identity-H"/>
                    <a:ea typeface="Microsoft YaHei" panose="020B0503020204020204" pitchFamily="34" charset="-122"/>
                  </a:rPr>
                  <a:t>思考：实验上如何可视化神经元的参数？</a:t>
                </a:r>
                <a:endParaRPr lang="en-US" altLang="zh-CN" sz="2400" b="1" dirty="0">
                  <a:solidFill>
                    <a:schemeClr val="accent5"/>
                  </a:solidFill>
                  <a:effectLst/>
                  <a:latin typeface="FandolSong-Regular-Identity-H"/>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4F6D6AA0-1250-855F-EBD7-BCE3CCEA51E2}"/>
                  </a:ext>
                </a:extLst>
              </p:cNvPr>
              <p:cNvSpPr txBox="1">
                <a:spLocks noRot="1" noChangeAspect="1" noMove="1" noResize="1" noEditPoints="1" noAdjustHandles="1" noChangeArrowheads="1" noChangeShapeType="1" noTextEdit="1"/>
              </p:cNvSpPr>
              <p:nvPr/>
            </p:nvSpPr>
            <p:spPr>
              <a:xfrm>
                <a:off x="274774" y="1102922"/>
                <a:ext cx="7501602" cy="4489306"/>
              </a:xfrm>
              <a:prstGeom prst="rect">
                <a:avLst/>
              </a:prstGeom>
              <a:blipFill>
                <a:blip r:embed="rId3"/>
                <a:stretch>
                  <a:fillRect l="-845" b="-2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3CA4575-9F21-538D-8C88-65214D8D511A}"/>
                  </a:ext>
                </a:extLst>
              </p:cNvPr>
              <p:cNvSpPr txBox="1"/>
              <p:nvPr/>
            </p:nvSpPr>
            <p:spPr>
              <a:xfrm>
                <a:off x="11756942" y="4464345"/>
                <a:ext cx="367985" cy="438582"/>
              </a:xfrm>
              <a:prstGeom prst="rect">
                <a:avLst/>
              </a:prstGeom>
              <a:noFill/>
            </p:spPr>
            <p:txBody>
              <a:bodyPr wrap="none" rtlCol="0">
                <a:spAutoFit/>
              </a:bodyPr>
              <a:lstStyle/>
              <a:p>
                <a:pPr algn="l">
                  <a:lnSpc>
                    <a:spcPct val="125000"/>
                  </a:lnSpc>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𝑥</m:t>
                      </m:r>
                    </m:oMath>
                  </m:oMathPara>
                </a14:m>
                <a:endParaRPr kumimoji="1" lang="zh-CN" altLang="en-US" dirty="0">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F3CA4575-9F21-538D-8C88-65214D8D511A}"/>
                  </a:ext>
                </a:extLst>
              </p:cNvPr>
              <p:cNvSpPr txBox="1">
                <a:spLocks noRot="1" noChangeAspect="1" noMove="1" noResize="1" noEditPoints="1" noAdjustHandles="1" noChangeArrowheads="1" noChangeShapeType="1" noTextEdit="1"/>
              </p:cNvSpPr>
              <p:nvPr/>
            </p:nvSpPr>
            <p:spPr>
              <a:xfrm>
                <a:off x="11756942" y="4464345"/>
                <a:ext cx="367985" cy="43858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A9A26E3-CA91-A725-189D-E790D919B7DD}"/>
                  </a:ext>
                </a:extLst>
              </p:cNvPr>
              <p:cNvSpPr txBox="1"/>
              <p:nvPr/>
            </p:nvSpPr>
            <p:spPr>
              <a:xfrm>
                <a:off x="9501329" y="2645551"/>
                <a:ext cx="418704" cy="438582"/>
              </a:xfrm>
              <a:prstGeom prst="rect">
                <a:avLst/>
              </a:prstGeom>
              <a:noFill/>
            </p:spPr>
            <p:txBody>
              <a:bodyPr wrap="none" rtlCol="0">
                <a:spAutoFit/>
              </a:bodyPr>
              <a:lstStyle/>
              <a:p>
                <a:pPr algn="l">
                  <a:lnSpc>
                    <a:spcPct val="125000"/>
                  </a:lnSpc>
                </a:pPr>
                <a14:m>
                  <m:oMathPara xmlns:m="http://schemas.openxmlformats.org/officeDocument/2006/math">
                    <m:oMathParaPr>
                      <m:jc m:val="centerGroup"/>
                    </m:oMathParaPr>
                    <m:oMath xmlns:m="http://schemas.openxmlformats.org/officeDocument/2006/math">
                      <m:acc>
                        <m:accPr>
                          <m:chr m:val="̂"/>
                          <m:ctrlPr>
                            <a:rPr lang="en-US" altLang="zh-CN" sz="1800" i="1" smtClean="0">
                              <a:effectLst/>
                              <a:latin typeface="Cambria Math" panose="02040503050406030204" pitchFamily="18" charset="0"/>
                            </a:rPr>
                          </m:ctrlPr>
                        </m:accPr>
                        <m:e>
                          <m:r>
                            <a:rPr lang="en-US" altLang="zh-CN" sz="1800" smtClean="0">
                              <a:effectLst/>
                              <a:latin typeface="Cambria Math" panose="02040503050406030204" pitchFamily="18" charset="0"/>
                            </a:rPr>
                            <m:t>𝒘</m:t>
                          </m:r>
                        </m:e>
                      </m:acc>
                    </m:oMath>
                  </m:oMathPara>
                </a14:m>
                <a:endParaRPr kumimoji="1" lang="zh-CN" altLang="en-US" dirty="0">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BA9A26E3-CA91-A725-189D-E790D919B7DD}"/>
                  </a:ext>
                </a:extLst>
              </p:cNvPr>
              <p:cNvSpPr txBox="1">
                <a:spLocks noRot="1" noChangeAspect="1" noMove="1" noResize="1" noEditPoints="1" noAdjustHandles="1" noChangeArrowheads="1" noChangeShapeType="1" noTextEdit="1"/>
              </p:cNvSpPr>
              <p:nvPr/>
            </p:nvSpPr>
            <p:spPr>
              <a:xfrm>
                <a:off x="9501329" y="2645551"/>
                <a:ext cx="418704" cy="4385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D1CD3DE-852D-FA69-E0B4-CDB7635CD9EC}"/>
                  </a:ext>
                </a:extLst>
              </p:cNvPr>
              <p:cNvSpPr txBox="1"/>
              <p:nvPr/>
            </p:nvSpPr>
            <p:spPr>
              <a:xfrm>
                <a:off x="274774" y="5711245"/>
                <a:ext cx="7237879" cy="96122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用</a:t>
                </a:r>
                <a:r>
                  <a:rPr lang="zh-CN" altLang="en-US" sz="2000" dirty="0">
                    <a:effectLst/>
                    <a:latin typeface="Microsoft YaHei" panose="020B0503020204020204" pitchFamily="34" charset="-122"/>
                    <a:ea typeface="Microsoft YaHei" panose="020B0503020204020204" pitchFamily="34" charset="-122"/>
                  </a:rPr>
                  <a:t>每个 </a:t>
                </a:r>
                <a14:m>
                  <m:oMath xmlns:m="http://schemas.openxmlformats.org/officeDocument/2006/math">
                    <m:acc>
                      <m:accPr>
                        <m:chr m:val="̂"/>
                        <m:ctrlPr>
                          <a:rPr lang="en-US" altLang="zh-CN" sz="2000" i="1" smtClean="0">
                            <a:effectLst/>
                            <a:latin typeface="Cambria Math" panose="02040503050406030204" pitchFamily="18" charset="0"/>
                          </a:rPr>
                        </m:ctrlPr>
                      </m:accPr>
                      <m:e>
                        <m:r>
                          <a:rPr lang="en-US" altLang="zh-CN" sz="2000" smtClean="0">
                            <a:effectLst/>
                            <a:latin typeface="Cambria Math" panose="02040503050406030204" pitchFamily="18" charset="0"/>
                          </a:rPr>
                          <m:t>𝒘</m:t>
                        </m:r>
                      </m:e>
                    </m:acc>
                  </m:oMath>
                </a14:m>
                <a:r>
                  <a:rPr lang="en"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相对于 </a:t>
                </a:r>
                <a:r>
                  <a:rPr lang="en" altLang="zh-CN" sz="2000" dirty="0">
                    <a:effectLst/>
                    <a:latin typeface="Microsoft YaHei" panose="020B0503020204020204" pitchFamily="34" charset="-122"/>
                    <a:ea typeface="Microsoft YaHei" panose="020B0503020204020204" pitchFamily="34" charset="-122"/>
                  </a:rPr>
                  <a:t>x </a:t>
                </a:r>
                <a:r>
                  <a:rPr lang="zh-CN" altLang="en-US" sz="2000" dirty="0">
                    <a:effectLst/>
                    <a:latin typeface="Microsoft YaHei" panose="020B0503020204020204" pitchFamily="34" charset="-122"/>
                    <a:ea typeface="Microsoft YaHei" panose="020B0503020204020204" pitchFamily="34" charset="-122"/>
                  </a:rPr>
                  <a:t>轴的 </a:t>
                </a:r>
                <a:r>
                  <a:rPr lang="en-US" altLang="zh-CN"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r>
                  <a:rPr lang="el-GR" altLang="zh-CN" sz="2000" dirty="0">
                    <a:effectLst/>
                    <a:latin typeface="Microsoft YaHei" panose="020B0503020204020204" pitchFamily="34" charset="-122"/>
                    <a:ea typeface="Microsoft YaHei" panose="020B0503020204020204" pitchFamily="34" charset="-122"/>
                  </a:rPr>
                  <a:t>π,</a:t>
                </a:r>
                <a:r>
                  <a:rPr lang="en-US" altLang="zh-CN" sz="2000" dirty="0">
                    <a:effectLst/>
                    <a:latin typeface="Microsoft YaHei" panose="020B0503020204020204" pitchFamily="34" charset="-122"/>
                    <a:ea typeface="Microsoft YaHei" panose="020B0503020204020204" pitchFamily="34" charset="-122"/>
                  </a:rPr>
                  <a:t> </a:t>
                </a:r>
                <a:r>
                  <a:rPr lang="el-GR" altLang="zh-CN" sz="2000" dirty="0">
                    <a:effectLst/>
                    <a:latin typeface="Microsoft YaHei" panose="020B0503020204020204" pitchFamily="34" charset="-122"/>
                    <a:ea typeface="Microsoft YaHei" panose="020B0503020204020204" pitchFamily="34" charset="-122"/>
                  </a:rPr>
                  <a:t>π) </a:t>
                </a:r>
                <a:r>
                  <a:rPr lang="zh-CN" altLang="en-US" sz="2000" dirty="0">
                    <a:effectLst/>
                    <a:latin typeface="Microsoft YaHei" panose="020B0503020204020204" pitchFamily="34" charset="-122"/>
                    <a:ea typeface="Microsoft YaHei" panose="020B0503020204020204" pitchFamily="34" charset="-122"/>
                  </a:rPr>
                  <a:t>范围内的角度来表示其方向</a:t>
                </a:r>
                <a:endParaRPr lang="en-US" altLang="zh-CN" sz="2000" dirty="0">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用 </a:t>
                </a:r>
                <a14:m>
                  <m:oMath xmlns:m="http://schemas.openxmlformats.org/officeDocument/2006/math">
                    <m:r>
                      <m:rPr>
                        <m:sty m:val="p"/>
                      </m:rPr>
                      <a:rPr lang="en-US" altLang="zh-CN" sz="2000" dirty="0">
                        <a:latin typeface="Cambria Math" panose="02040503050406030204" pitchFamily="18" charset="0"/>
                      </a:rPr>
                      <m:t>A</m:t>
                    </m:r>
                  </m:oMath>
                </a14:m>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来表示该方向上的振</a:t>
                </a:r>
                <a:r>
                  <a:rPr lang="zh-CN" altLang="en-US" sz="2000" dirty="0">
                    <a:latin typeface="Microsoft YaHei" panose="020B0503020204020204" pitchFamily="34" charset="-122"/>
                    <a:ea typeface="Microsoft YaHei" panose="020B0503020204020204" pitchFamily="34" charset="-122"/>
                  </a:rPr>
                  <a:t>幅</a:t>
                </a:r>
                <a:endParaRPr lang="en-US" altLang="zh-CN" sz="2000" dirty="0">
                  <a:effectLst/>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9D1CD3DE-852D-FA69-E0B4-CDB7635CD9EC}"/>
                  </a:ext>
                </a:extLst>
              </p:cNvPr>
              <p:cNvSpPr txBox="1">
                <a:spLocks noRot="1" noChangeAspect="1" noMove="1" noResize="1" noEditPoints="1" noAdjustHandles="1" noChangeArrowheads="1" noChangeShapeType="1" noTextEdit="1"/>
              </p:cNvSpPr>
              <p:nvPr/>
            </p:nvSpPr>
            <p:spPr>
              <a:xfrm>
                <a:off x="274774" y="5711245"/>
                <a:ext cx="7237879" cy="961225"/>
              </a:xfrm>
              <a:prstGeom prst="rect">
                <a:avLst/>
              </a:prstGeom>
              <a:blipFill>
                <a:blip r:embed="rId6"/>
                <a:stretch>
                  <a:fillRect l="-701" b="-103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100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参数的演化分析</a:t>
            </a:r>
          </a:p>
        </p:txBody>
      </p:sp>
      <p:pic>
        <p:nvPicPr>
          <p:cNvPr id="6" name="图片 5">
            <a:extLst>
              <a:ext uri="{FF2B5EF4-FFF2-40B4-BE49-F238E27FC236}">
                <a16:creationId xmlns:a16="http://schemas.microsoft.com/office/drawing/2014/main" id="{73FA0E66-8DCA-2BFC-9F64-35AEA3435A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2387" y="947509"/>
            <a:ext cx="8683491" cy="3601326"/>
          </a:xfrm>
          <a:prstGeom prst="rect">
            <a:avLst/>
          </a:prstGeom>
        </p:spPr>
      </p:pic>
      <p:sp>
        <p:nvSpPr>
          <p:cNvPr id="3" name="文本框 2">
            <a:extLst>
              <a:ext uri="{FF2B5EF4-FFF2-40B4-BE49-F238E27FC236}">
                <a16:creationId xmlns:a16="http://schemas.microsoft.com/office/drawing/2014/main" id="{F6017445-85DD-9CA4-0461-EB0E74C0C2B1}"/>
              </a:ext>
            </a:extLst>
          </p:cNvPr>
          <p:cNvSpPr txBox="1"/>
          <p:nvPr/>
        </p:nvSpPr>
        <p:spPr>
          <a:xfrm>
            <a:off x="305516" y="4529576"/>
            <a:ext cx="11348570" cy="2125582"/>
          </a:xfrm>
          <a:prstGeom prst="rect">
            <a:avLst/>
          </a:prstGeom>
          <a:noFill/>
        </p:spPr>
        <p:txBody>
          <a:bodyPr wrap="square" rtlCol="0">
            <a:spAutoFit/>
          </a:bodyPr>
          <a:lstStyle/>
          <a:p>
            <a:pPr algn="l">
              <a:lnSpc>
                <a:spcPct val="150000"/>
              </a:lnSpc>
            </a:pPr>
            <a:r>
              <a:rPr kumimoji="1" lang="zh-CN" altLang="en-US" dirty="0">
                <a:ea typeface="Microsoft YaHei" panose="020B0503020204020204" pitchFamily="34" charset="-122"/>
              </a:rPr>
              <a:t>现象：</a:t>
            </a:r>
            <a:endParaRPr kumimoji="1" lang="en-US" altLang="zh-CN" dirty="0">
              <a:ea typeface="Microsoft YaHei" panose="020B0503020204020204" pitchFamily="34" charset="-122"/>
            </a:endParaRPr>
          </a:p>
          <a:p>
            <a:pPr marL="285750" indent="-285750" algn="l">
              <a:lnSpc>
                <a:spcPct val="150000"/>
              </a:lnSpc>
              <a:buFont typeface="Arial" panose="020B0604020202020204" pitchFamily="34" charset="0"/>
              <a:buChar char="•"/>
            </a:pPr>
            <a:r>
              <a:rPr kumimoji="1" lang="zh-CN" altLang="en-US" dirty="0">
                <a:ea typeface="Microsoft YaHei" panose="020B0503020204020204" pitchFamily="34" charset="-122"/>
              </a:rPr>
              <a:t>初始化较大：网络学习到的参数与初始参数</a:t>
            </a:r>
            <a:r>
              <a:rPr kumimoji="1" lang="zh-CN" altLang="en-US" b="1" dirty="0">
                <a:solidFill>
                  <a:srgbClr val="FF0000"/>
                </a:solidFill>
                <a:ea typeface="Microsoft YaHei" panose="020B0503020204020204" pitchFamily="34" charset="-122"/>
              </a:rPr>
              <a:t>相差无几</a:t>
            </a:r>
            <a:endParaRPr kumimoji="1" lang="en-US" altLang="zh-CN" dirty="0">
              <a:ea typeface="Microsoft YaHei" panose="020B0503020204020204" pitchFamily="34" charset="-122"/>
            </a:endParaRPr>
          </a:p>
          <a:p>
            <a:pPr marL="285750" indent="-285750" algn="l">
              <a:lnSpc>
                <a:spcPct val="150000"/>
              </a:lnSpc>
              <a:buFont typeface="Arial" panose="020B0604020202020204" pitchFamily="34" charset="0"/>
              <a:buChar char="•"/>
            </a:pPr>
            <a:r>
              <a:rPr kumimoji="1" lang="zh-CN" altLang="en-US" dirty="0">
                <a:ea typeface="Microsoft YaHei" panose="020B0503020204020204" pitchFamily="34" charset="-122"/>
              </a:rPr>
              <a:t>随着初始化减小，网络学习到的参数与初始参数的</a:t>
            </a:r>
            <a:r>
              <a:rPr kumimoji="1" lang="zh-CN" altLang="en-US" b="1" dirty="0">
                <a:solidFill>
                  <a:srgbClr val="FF0000"/>
                </a:solidFill>
                <a:ea typeface="Microsoft YaHei" panose="020B0503020204020204" pitchFamily="34" charset="-122"/>
              </a:rPr>
              <a:t>差异逐渐增大</a:t>
            </a:r>
            <a:endParaRPr kumimoji="1" lang="zh-CN" altLang="en-US" dirty="0">
              <a:ea typeface="Microsoft YaHei" panose="020B0503020204020204" pitchFamily="34" charset="-122"/>
            </a:endParaRPr>
          </a:p>
          <a:p>
            <a:pPr marL="285750" indent="-285750" algn="l">
              <a:lnSpc>
                <a:spcPct val="150000"/>
              </a:lnSpc>
              <a:buFont typeface="Arial" panose="020B0604020202020204" pitchFamily="34" charset="0"/>
              <a:buChar char="•"/>
            </a:pPr>
            <a:r>
              <a:rPr kumimoji="1" lang="zh-CN" altLang="en-US" dirty="0">
                <a:ea typeface="Microsoft YaHei" panose="020B0503020204020204" pitchFamily="34" charset="-122"/>
              </a:rPr>
              <a:t>在较小的初始参数设置下，那些振幅显著的活跃神经元倾向于向特定方向集中，表现为</a:t>
            </a:r>
            <a:r>
              <a:rPr kumimoji="1" lang="zh-CN" altLang="en-US" b="1" dirty="0">
                <a:solidFill>
                  <a:srgbClr val="FF0000"/>
                </a:solidFill>
                <a:ea typeface="Microsoft YaHei" panose="020B0503020204020204" pitchFamily="34" charset="-122"/>
              </a:rPr>
              <a:t>“凝聚”</a:t>
            </a:r>
            <a:endParaRPr kumimoji="1" lang="en-US" altLang="zh-CN" dirty="0">
              <a:ea typeface="Microsoft YaHei" panose="020B0503020204020204" pitchFamily="34" charset="-122"/>
            </a:endParaRPr>
          </a:p>
          <a:p>
            <a:pPr marL="285750" indent="-285750" algn="l">
              <a:lnSpc>
                <a:spcPct val="150000"/>
              </a:lnSpc>
              <a:buFont typeface="Arial" panose="020B0604020202020204" pitchFamily="34" charset="0"/>
              <a:buChar char="•"/>
            </a:pPr>
            <a:r>
              <a:rPr kumimoji="1" lang="zh-CN" altLang="en-US" dirty="0">
                <a:ea typeface="Microsoft YaHei" panose="020B0503020204020204" pitchFamily="34" charset="-122"/>
              </a:rPr>
              <a:t>随着初始化参数的进一步减小，展示了</a:t>
            </a:r>
            <a:r>
              <a:rPr kumimoji="1" lang="zh-CN" altLang="en-US" b="1" dirty="0">
                <a:solidFill>
                  <a:srgbClr val="FF0000"/>
                </a:solidFill>
                <a:ea typeface="Microsoft YaHei" panose="020B0503020204020204" pitchFamily="34" charset="-122"/>
              </a:rPr>
              <a:t>强烈的“凝聚”行为</a:t>
            </a:r>
            <a:endParaRPr kumimoji="1" lang="zh-CN" altLang="en-US" dirty="0">
              <a:ea typeface="Microsoft YaHei" panose="020B0503020204020204" pitchFamily="34" charset="-122"/>
            </a:endParaRPr>
          </a:p>
        </p:txBody>
      </p:sp>
    </p:spTree>
    <p:extLst>
      <p:ext uri="{BB962C8B-B14F-4D97-AF65-F5344CB8AC3E}">
        <p14:creationId xmlns:p14="http://schemas.microsoft.com/office/powerpoint/2010/main" val="3800440974"/>
      </p:ext>
    </p:extLst>
  </p:cSld>
  <p:clrMapOvr>
    <a:masterClrMapping/>
  </p:clrMapOvr>
</p:sld>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2.xml><?xml version="1.0" encoding="utf-8"?>
<a:theme xmlns:a="http://schemas.openxmlformats.org/drawingml/2006/main" name="2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25000"/>
          </a:lnSpc>
          <a:defRPr kumimoji="1" dirty="0" smtClean="0">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22699</TotalTime>
  <Words>2158</Words>
  <Application>Microsoft Macintosh PowerPoint</Application>
  <PresentationFormat>宽屏</PresentationFormat>
  <Paragraphs>159</Paragraphs>
  <Slides>32</Slides>
  <Notes>0</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32</vt:i4>
      </vt:variant>
    </vt:vector>
  </HeadingPairs>
  <TitlesOfParts>
    <vt:vector size="49" baseType="lpstr">
      <vt:lpstr>Microsoft YaHei</vt:lpstr>
      <vt:lpstr>Microsoft YaHei</vt:lpstr>
      <vt:lpstr>CMR10</vt:lpstr>
      <vt:lpstr>FandolSong-Regular-Identity-H</vt:lpstr>
      <vt:lpstr>LMRoman10-Italic-Identity-H</vt:lpstr>
      <vt:lpstr>LMRoman10-Regular-Identity-H</vt:lpstr>
      <vt:lpstr>Arial</vt:lpstr>
      <vt:lpstr>Book Antiqua</vt:lpstr>
      <vt:lpstr>Calibri</vt:lpstr>
      <vt:lpstr>Calibri Light</vt:lpstr>
      <vt:lpstr>Cambria Math</vt:lpstr>
      <vt:lpstr>Georgia</vt:lpstr>
      <vt:lpstr>Wingdings</vt:lpstr>
      <vt:lpstr>1_自定义设计方案</vt:lpstr>
      <vt:lpstr>2_自定义设计方案</vt:lpstr>
      <vt:lpstr>Office Theme</vt:lpstr>
      <vt:lpstr>Office 主题​​</vt:lpstr>
      <vt:lpstr>神经网络的相图分析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梯度流的归一化</vt:lpstr>
      <vt:lpstr>常见的初始化方法对应的缩放参数  </vt:lpstr>
      <vt:lpstr>PowerPoint 演示文稿</vt:lpstr>
      <vt:lpstr>实验上相图的获取</vt:lpstr>
      <vt:lpstr>PowerPoint 演示文稿</vt:lpstr>
      <vt:lpstr>PowerPoint 演示文稿</vt:lpstr>
      <vt:lpstr>尺度分析方法</vt:lpstr>
      <vt:lpstr>严格的理论分析</vt:lpstr>
      <vt:lpstr>常用的初始化方法在相图中的位置</vt:lpstr>
      <vt:lpstr>常用的初始化方法在相图中的位置</vt:lpstr>
      <vt:lpstr>三层 ReLU 神经网络的相图分析 </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c18348</cp:lastModifiedBy>
  <cp:revision>209</cp:revision>
  <dcterms:created xsi:type="dcterms:W3CDTF">2020-06-05T07:59:29Z</dcterms:created>
  <dcterms:modified xsi:type="dcterms:W3CDTF">2024-05-22T12:43:52Z</dcterms:modified>
</cp:coreProperties>
</file>